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 id="2147484018" r:id="rId4"/>
    <p:sldMasterId id="2147484046" r:id="rId5"/>
  </p:sldMasterIdLst>
  <p:notesMasterIdLst>
    <p:notesMasterId r:id="rId136"/>
  </p:notesMasterIdLst>
  <p:sldIdLst>
    <p:sldId id="944" r:id="rId6"/>
    <p:sldId id="2147483647" r:id="rId7"/>
    <p:sldId id="256" r:id="rId8"/>
    <p:sldId id="260" r:id="rId9"/>
    <p:sldId id="2147483644" r:id="rId10"/>
    <p:sldId id="360" r:id="rId11"/>
    <p:sldId id="265" r:id="rId12"/>
    <p:sldId id="752" r:id="rId13"/>
    <p:sldId id="355" r:id="rId14"/>
    <p:sldId id="356" r:id="rId15"/>
    <p:sldId id="357" r:id="rId16"/>
    <p:sldId id="358" r:id="rId17"/>
    <p:sldId id="293" r:id="rId18"/>
    <p:sldId id="288" r:id="rId19"/>
    <p:sldId id="359" r:id="rId20"/>
    <p:sldId id="294" r:id="rId21"/>
    <p:sldId id="291" r:id="rId22"/>
    <p:sldId id="2147471552" r:id="rId23"/>
    <p:sldId id="2147471581" r:id="rId24"/>
    <p:sldId id="2147471584" r:id="rId25"/>
    <p:sldId id="1097" r:id="rId26"/>
    <p:sldId id="289" r:id="rId27"/>
    <p:sldId id="2147471556" r:id="rId28"/>
    <p:sldId id="2147471557" r:id="rId29"/>
    <p:sldId id="290" r:id="rId30"/>
    <p:sldId id="2147471594" r:id="rId31"/>
    <p:sldId id="2147471596" r:id="rId32"/>
    <p:sldId id="292" r:id="rId33"/>
    <p:sldId id="259" r:id="rId34"/>
    <p:sldId id="258" r:id="rId35"/>
    <p:sldId id="272" r:id="rId36"/>
    <p:sldId id="274" r:id="rId37"/>
    <p:sldId id="273" r:id="rId38"/>
    <p:sldId id="2147471609" r:id="rId39"/>
    <p:sldId id="299" r:id="rId40"/>
    <p:sldId id="298" r:id="rId41"/>
    <p:sldId id="301" r:id="rId42"/>
    <p:sldId id="275" r:id="rId43"/>
    <p:sldId id="2147471723" r:id="rId44"/>
    <p:sldId id="2147471724" r:id="rId45"/>
    <p:sldId id="2147471726" r:id="rId46"/>
    <p:sldId id="2147471727" r:id="rId47"/>
    <p:sldId id="2147471728" r:id="rId48"/>
    <p:sldId id="2147471729" r:id="rId49"/>
    <p:sldId id="281" r:id="rId50"/>
    <p:sldId id="300" r:id="rId51"/>
    <p:sldId id="276" r:id="rId52"/>
    <p:sldId id="257" r:id="rId53"/>
    <p:sldId id="305" r:id="rId54"/>
    <p:sldId id="303" r:id="rId55"/>
    <p:sldId id="306" r:id="rId56"/>
    <p:sldId id="308" r:id="rId57"/>
    <p:sldId id="304" r:id="rId58"/>
    <p:sldId id="296" r:id="rId59"/>
    <p:sldId id="2147471615" r:id="rId60"/>
    <p:sldId id="2147471616" r:id="rId61"/>
    <p:sldId id="311" r:id="rId62"/>
    <p:sldId id="2147471617" r:id="rId63"/>
    <p:sldId id="297" r:id="rId64"/>
    <p:sldId id="2147471731" r:id="rId65"/>
    <p:sldId id="282" r:id="rId66"/>
    <p:sldId id="2147471620" r:id="rId67"/>
    <p:sldId id="295" r:id="rId68"/>
    <p:sldId id="269" r:id="rId69"/>
    <p:sldId id="283" r:id="rId70"/>
    <p:sldId id="307" r:id="rId71"/>
    <p:sldId id="302" r:id="rId72"/>
    <p:sldId id="309" r:id="rId73"/>
    <p:sldId id="268" r:id="rId74"/>
    <p:sldId id="270" r:id="rId75"/>
    <p:sldId id="278" r:id="rId76"/>
    <p:sldId id="262" r:id="rId77"/>
    <p:sldId id="263" r:id="rId78"/>
    <p:sldId id="264" r:id="rId79"/>
    <p:sldId id="266" r:id="rId80"/>
    <p:sldId id="267" r:id="rId81"/>
    <p:sldId id="279" r:id="rId82"/>
    <p:sldId id="284" r:id="rId83"/>
    <p:sldId id="285" r:id="rId84"/>
    <p:sldId id="287" r:id="rId85"/>
    <p:sldId id="310" r:id="rId86"/>
    <p:sldId id="312" r:id="rId87"/>
    <p:sldId id="280" r:id="rId88"/>
    <p:sldId id="261" r:id="rId89"/>
    <p:sldId id="353" r:id="rId90"/>
    <p:sldId id="2147483646" r:id="rId91"/>
    <p:sldId id="277" r:id="rId92"/>
    <p:sldId id="321" r:id="rId93"/>
    <p:sldId id="322" r:id="rId94"/>
    <p:sldId id="323" r:id="rId95"/>
    <p:sldId id="320" r:id="rId96"/>
    <p:sldId id="325" r:id="rId97"/>
    <p:sldId id="326" r:id="rId98"/>
    <p:sldId id="327" r:id="rId99"/>
    <p:sldId id="328" r:id="rId100"/>
    <p:sldId id="329" r:id="rId101"/>
    <p:sldId id="330" r:id="rId102"/>
    <p:sldId id="333" r:id="rId103"/>
    <p:sldId id="324" r:id="rId104"/>
    <p:sldId id="342" r:id="rId105"/>
    <p:sldId id="343" r:id="rId106"/>
    <p:sldId id="344" r:id="rId107"/>
    <p:sldId id="341" r:id="rId108"/>
    <p:sldId id="346" r:id="rId109"/>
    <p:sldId id="347" r:id="rId110"/>
    <p:sldId id="348" r:id="rId111"/>
    <p:sldId id="349" r:id="rId112"/>
    <p:sldId id="350" r:id="rId113"/>
    <p:sldId id="345" r:id="rId114"/>
    <p:sldId id="352" r:id="rId115"/>
    <p:sldId id="351" r:id="rId116"/>
    <p:sldId id="354" r:id="rId117"/>
    <p:sldId id="313" r:id="rId118"/>
    <p:sldId id="314" r:id="rId119"/>
    <p:sldId id="319" r:id="rId120"/>
    <p:sldId id="316" r:id="rId121"/>
    <p:sldId id="315" r:id="rId122"/>
    <p:sldId id="317" r:id="rId123"/>
    <p:sldId id="271" r:id="rId124"/>
    <p:sldId id="331" r:id="rId125"/>
    <p:sldId id="332" r:id="rId126"/>
    <p:sldId id="334" r:id="rId127"/>
    <p:sldId id="335" r:id="rId128"/>
    <p:sldId id="336" r:id="rId129"/>
    <p:sldId id="337" r:id="rId130"/>
    <p:sldId id="338" r:id="rId131"/>
    <p:sldId id="339" r:id="rId132"/>
    <p:sldId id="340" r:id="rId133"/>
    <p:sldId id="286" r:id="rId134"/>
    <p:sldId id="318" r:id="rId1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C54F03-1676-715A-380C-1A01E28CC87E}" name="Anant Agarwal" initials="AA" userId="S::Anant173_Agarwal2022@isb.edu::19ecbd36-c221-4b75-a67c-9780672a1f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86599"/>
  </p:normalViewPr>
  <p:slideViewPr>
    <p:cSldViewPr snapToGrid="0">
      <p:cViewPr varScale="1">
        <p:scale>
          <a:sx n="110" d="100"/>
          <a:sy n="110" d="100"/>
        </p:scale>
        <p:origin x="1544"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microsoft.com/office/2018/10/relationships/authors" Targe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diagrams/_rels/data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Primers on LLMs, </a:t>
          </a:r>
          <a:r>
            <a:rPr lang="en-GB" sz="1400" dirty="0" err="1">
              <a:latin typeface="Work Sans" pitchFamily="2" charset="77"/>
            </a:rPr>
            <a:t>LangChain</a:t>
          </a:r>
          <a:r>
            <a:rPr lang="en-GB" sz="1400" dirty="0">
              <a:latin typeface="Work Sans" pitchFamily="2" charset="77"/>
            </a:rPr>
            <a:t>, RAG</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 with LangGraph</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b="0" dirty="0">
              <a:latin typeface="Work Sans" pitchFamily="2" charset="77"/>
            </a:rPr>
            <a:t>Agents (cont.) and MCP</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Deep-Dive into AI Gateway</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Deployment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60975"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38F924-CF62-0046-A0F1-80B88421738D}"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3BFDFD72-8DB1-EF4A-9BAC-918EB08CFCE4}">
      <dgm:prSet custT="1"/>
      <dgm:spPr/>
      <dgm:t>
        <a:bodyPr/>
        <a:lstStyle/>
        <a:p>
          <a:r>
            <a:rPr lang="en-GB" sz="2000" dirty="0">
              <a:latin typeface="Work Sans" pitchFamily="2" charset="77"/>
            </a:rPr>
            <a:t>1. Integration Maze</a:t>
          </a:r>
        </a:p>
      </dgm:t>
    </dgm:pt>
    <dgm:pt modelId="{2FA4F832-5879-9F41-A7C8-BFC7B50E9C26}" type="parTrans" cxnId="{D4F7D73F-9D34-FE4E-A323-04AB468EEEBD}">
      <dgm:prSet/>
      <dgm:spPr/>
      <dgm:t>
        <a:bodyPr/>
        <a:lstStyle/>
        <a:p>
          <a:endParaRPr lang="en-GB"/>
        </a:p>
      </dgm:t>
    </dgm:pt>
    <dgm:pt modelId="{D5ABA152-6FA5-4D43-80B1-E55F46326C9A}" type="sibTrans" cxnId="{D4F7D73F-9D34-FE4E-A323-04AB468EEEBD}">
      <dgm:prSet/>
      <dgm:spPr/>
      <dgm:t>
        <a:bodyPr/>
        <a:lstStyle/>
        <a:p>
          <a:endParaRPr lang="en-GB"/>
        </a:p>
      </dgm:t>
    </dgm:pt>
    <dgm:pt modelId="{D60B32D2-9669-0E4C-9AD8-AC48ADA87908}">
      <dgm:prSet custT="1"/>
      <dgm:spPr/>
      <dgm:t>
        <a:bodyPr/>
        <a:lstStyle/>
        <a:p>
          <a:r>
            <a:rPr lang="en-GB" sz="2000" dirty="0">
              <a:latin typeface="Work Sans" pitchFamily="2" charset="77"/>
            </a:rPr>
            <a:t>2. Inconsistency and Versioning</a:t>
          </a:r>
        </a:p>
      </dgm:t>
    </dgm:pt>
    <dgm:pt modelId="{D578D07D-B037-5D4E-8FE2-597D2C588B87}" type="parTrans" cxnId="{E463ED59-007B-124E-9457-B0E4B696A6AE}">
      <dgm:prSet/>
      <dgm:spPr/>
      <dgm:t>
        <a:bodyPr/>
        <a:lstStyle/>
        <a:p>
          <a:endParaRPr lang="en-GB"/>
        </a:p>
      </dgm:t>
    </dgm:pt>
    <dgm:pt modelId="{B70ED2F2-CD26-0D4F-BE31-09814790A575}" type="sibTrans" cxnId="{E463ED59-007B-124E-9457-B0E4B696A6AE}">
      <dgm:prSet/>
      <dgm:spPr/>
      <dgm:t>
        <a:bodyPr/>
        <a:lstStyle/>
        <a:p>
          <a:endParaRPr lang="en-GB"/>
        </a:p>
      </dgm:t>
    </dgm:pt>
    <dgm:pt modelId="{02155A23-E391-1B4A-B794-911A72667B8C}">
      <dgm:prSet custT="1"/>
      <dgm:spPr/>
      <dgm:t>
        <a:bodyPr/>
        <a:lstStyle/>
        <a:p>
          <a:r>
            <a:rPr lang="en-GB" sz="2000" dirty="0">
              <a:latin typeface="Work Sans" pitchFamily="2" charset="77"/>
            </a:rPr>
            <a:t>3. Scalability and Reliability</a:t>
          </a:r>
        </a:p>
      </dgm:t>
    </dgm:pt>
    <dgm:pt modelId="{8B7E770C-48D0-074A-BDB8-37CA25BE9CF8}" type="parTrans" cxnId="{3A0B9D92-03A2-1641-9D09-A4AAAC3990ED}">
      <dgm:prSet/>
      <dgm:spPr/>
      <dgm:t>
        <a:bodyPr/>
        <a:lstStyle/>
        <a:p>
          <a:endParaRPr lang="en-GB"/>
        </a:p>
      </dgm:t>
    </dgm:pt>
    <dgm:pt modelId="{67FA041F-E50D-5444-8A9C-1DD037B4BFC8}" type="sibTrans" cxnId="{3A0B9D92-03A2-1641-9D09-A4AAAC3990ED}">
      <dgm:prSet/>
      <dgm:spPr/>
      <dgm:t>
        <a:bodyPr/>
        <a:lstStyle/>
        <a:p>
          <a:endParaRPr lang="en-GB"/>
        </a:p>
      </dgm:t>
    </dgm:pt>
    <dgm:pt modelId="{FE58744D-430B-BF4C-8638-0BA8BF58A7DF}">
      <dgm:prSet custT="1"/>
      <dgm:spPr/>
      <dgm:t>
        <a:bodyPr/>
        <a:lstStyle/>
        <a:p>
          <a:r>
            <a:rPr lang="en-GB" sz="2000" dirty="0">
              <a:latin typeface="Work Sans" pitchFamily="2" charset="77"/>
            </a:rPr>
            <a:t>4. Lack of Governance</a:t>
          </a:r>
        </a:p>
      </dgm:t>
    </dgm:pt>
    <dgm:pt modelId="{E51C02BE-B072-E644-BA59-570AA91C4887}" type="parTrans" cxnId="{F0167FED-60B4-3746-95CC-90272D3C3458}">
      <dgm:prSet/>
      <dgm:spPr/>
      <dgm:t>
        <a:bodyPr/>
        <a:lstStyle/>
        <a:p>
          <a:endParaRPr lang="en-GB"/>
        </a:p>
      </dgm:t>
    </dgm:pt>
    <dgm:pt modelId="{25E67113-FF13-6C4F-AAA7-9E4D8D49E3F2}" type="sibTrans" cxnId="{F0167FED-60B4-3746-95CC-90272D3C3458}">
      <dgm:prSet/>
      <dgm:spPr/>
      <dgm:t>
        <a:bodyPr/>
        <a:lstStyle/>
        <a:p>
          <a:endParaRPr lang="en-GB"/>
        </a:p>
      </dgm:t>
    </dgm:pt>
    <dgm:pt modelId="{B0890D7A-F7BF-7C45-92A1-E75FD4A60989}">
      <dgm:prSet custT="1"/>
      <dgm:spPr/>
      <dgm:t>
        <a:bodyPr/>
        <a:lstStyle/>
        <a:p>
          <a:r>
            <a:rPr lang="en-GB" sz="2000" dirty="0">
              <a:latin typeface="Work Sans" pitchFamily="2" charset="77"/>
            </a:rPr>
            <a:t>5. Open-Source Integration</a:t>
          </a:r>
        </a:p>
      </dgm:t>
    </dgm:pt>
    <dgm:pt modelId="{A3CE6B6F-8DCC-AD41-B869-5899C6921F6B}" type="parTrans" cxnId="{BCE83EFF-F8F4-EF47-BCE7-616D4195B5DB}">
      <dgm:prSet/>
      <dgm:spPr/>
      <dgm:t>
        <a:bodyPr/>
        <a:lstStyle/>
        <a:p>
          <a:endParaRPr lang="en-GB"/>
        </a:p>
      </dgm:t>
    </dgm:pt>
    <dgm:pt modelId="{6F018439-AAE2-5D4C-BD56-E44594E667C7}" type="sibTrans" cxnId="{BCE83EFF-F8F4-EF47-BCE7-616D4195B5DB}">
      <dgm:prSet/>
      <dgm:spPr/>
      <dgm:t>
        <a:bodyPr/>
        <a:lstStyle/>
        <a:p>
          <a:endParaRPr lang="en-GB"/>
        </a:p>
      </dgm:t>
    </dgm:pt>
    <dgm:pt modelId="{FEF7A746-631A-0740-B7FE-50ED553B33D9}">
      <dgm:prSet custT="1"/>
      <dgm:spPr/>
      <dgm:t>
        <a:bodyPr/>
        <a:lstStyle/>
        <a:p>
          <a:r>
            <a:rPr lang="en-GB" sz="2000" dirty="0">
              <a:latin typeface="Work Sans" pitchFamily="2" charset="77"/>
            </a:rPr>
            <a:t>6. Observability Black Hole</a:t>
          </a:r>
        </a:p>
      </dgm:t>
    </dgm:pt>
    <dgm:pt modelId="{B5B95613-028D-BD49-B788-DF3DEFC80AA3}" type="parTrans" cxnId="{444BB02C-EDF5-A945-9130-FBA6ECC6DB70}">
      <dgm:prSet/>
      <dgm:spPr/>
      <dgm:t>
        <a:bodyPr/>
        <a:lstStyle/>
        <a:p>
          <a:endParaRPr lang="en-GB"/>
        </a:p>
      </dgm:t>
    </dgm:pt>
    <dgm:pt modelId="{40654CA7-D497-A649-8305-30AAE7E5AA79}" type="sibTrans" cxnId="{444BB02C-EDF5-A945-9130-FBA6ECC6DB70}">
      <dgm:prSet/>
      <dgm:spPr/>
      <dgm:t>
        <a:bodyPr/>
        <a:lstStyle/>
        <a:p>
          <a:endParaRPr lang="en-GB"/>
        </a:p>
      </dgm:t>
    </dgm:pt>
    <dgm:pt modelId="{FF988101-584B-6441-BAC2-E181F78C739C}" type="pres">
      <dgm:prSet presAssocID="{4638F924-CF62-0046-A0F1-80B88421738D}" presName="diagram" presStyleCnt="0">
        <dgm:presLayoutVars>
          <dgm:dir/>
          <dgm:resizeHandles val="exact"/>
        </dgm:presLayoutVars>
      </dgm:prSet>
      <dgm:spPr/>
    </dgm:pt>
    <dgm:pt modelId="{C421D268-A3AF-1E4D-A809-1C4346ECBD51}" type="pres">
      <dgm:prSet presAssocID="{3BFDFD72-8DB1-EF4A-9BAC-918EB08CFCE4}" presName="node" presStyleLbl="node1" presStyleIdx="0" presStyleCnt="6" custScaleX="133100">
        <dgm:presLayoutVars>
          <dgm:bulletEnabled val="1"/>
        </dgm:presLayoutVars>
      </dgm:prSet>
      <dgm:spPr/>
    </dgm:pt>
    <dgm:pt modelId="{162AA59B-704B-114D-941A-456B9618D46E}" type="pres">
      <dgm:prSet presAssocID="{D5ABA152-6FA5-4D43-80B1-E55F46326C9A}" presName="sibTrans" presStyleCnt="0"/>
      <dgm:spPr/>
    </dgm:pt>
    <dgm:pt modelId="{16F00CFA-22ED-3648-A9C2-34A97EEEC8D0}" type="pres">
      <dgm:prSet presAssocID="{D60B32D2-9669-0E4C-9AD8-AC48ADA87908}" presName="node" presStyleLbl="node1" presStyleIdx="1" presStyleCnt="6" custScaleX="133100">
        <dgm:presLayoutVars>
          <dgm:bulletEnabled val="1"/>
        </dgm:presLayoutVars>
      </dgm:prSet>
      <dgm:spPr/>
    </dgm:pt>
    <dgm:pt modelId="{F5295017-1AB6-3347-A676-FD5798F47CD7}" type="pres">
      <dgm:prSet presAssocID="{B70ED2F2-CD26-0D4F-BE31-09814790A575}" presName="sibTrans" presStyleCnt="0"/>
      <dgm:spPr/>
    </dgm:pt>
    <dgm:pt modelId="{9E88F80F-3241-324A-942E-37AB09A86120}" type="pres">
      <dgm:prSet presAssocID="{02155A23-E391-1B4A-B794-911A72667B8C}" presName="node" presStyleLbl="node1" presStyleIdx="2" presStyleCnt="6" custScaleX="133100">
        <dgm:presLayoutVars>
          <dgm:bulletEnabled val="1"/>
        </dgm:presLayoutVars>
      </dgm:prSet>
      <dgm:spPr/>
    </dgm:pt>
    <dgm:pt modelId="{70FAF413-728E-6A47-858B-078D8E5CE74D}" type="pres">
      <dgm:prSet presAssocID="{67FA041F-E50D-5444-8A9C-1DD037B4BFC8}" presName="sibTrans" presStyleCnt="0"/>
      <dgm:spPr/>
    </dgm:pt>
    <dgm:pt modelId="{013BC9B8-AD74-4F46-8106-C808248C8312}" type="pres">
      <dgm:prSet presAssocID="{FE58744D-430B-BF4C-8638-0BA8BF58A7DF}" presName="node" presStyleLbl="node1" presStyleIdx="3" presStyleCnt="6" custScaleX="133100">
        <dgm:presLayoutVars>
          <dgm:bulletEnabled val="1"/>
        </dgm:presLayoutVars>
      </dgm:prSet>
      <dgm:spPr/>
    </dgm:pt>
    <dgm:pt modelId="{ACF2E1D1-459F-CA44-9FCD-5DFA995B0568}" type="pres">
      <dgm:prSet presAssocID="{25E67113-FF13-6C4F-AAA7-9E4D8D49E3F2}" presName="sibTrans" presStyleCnt="0"/>
      <dgm:spPr/>
    </dgm:pt>
    <dgm:pt modelId="{44ACCA7C-6813-5E4B-BC6B-F48B5D114284}" type="pres">
      <dgm:prSet presAssocID="{B0890D7A-F7BF-7C45-92A1-E75FD4A60989}" presName="node" presStyleLbl="node1" presStyleIdx="4" presStyleCnt="6" custScaleX="133100">
        <dgm:presLayoutVars>
          <dgm:bulletEnabled val="1"/>
        </dgm:presLayoutVars>
      </dgm:prSet>
      <dgm:spPr/>
    </dgm:pt>
    <dgm:pt modelId="{9EDCD929-E0F3-4E48-873B-C23A0036FFED}" type="pres">
      <dgm:prSet presAssocID="{6F018439-AAE2-5D4C-BD56-E44594E667C7}" presName="sibTrans" presStyleCnt="0"/>
      <dgm:spPr/>
    </dgm:pt>
    <dgm:pt modelId="{CA62E46D-9BFD-8E46-BF4F-15AA416849BE}" type="pres">
      <dgm:prSet presAssocID="{FEF7A746-631A-0740-B7FE-50ED553B33D9}" presName="node" presStyleLbl="node1" presStyleIdx="5" presStyleCnt="6" custScaleX="133100">
        <dgm:presLayoutVars>
          <dgm:bulletEnabled val="1"/>
        </dgm:presLayoutVars>
      </dgm:prSet>
      <dgm:spPr/>
    </dgm:pt>
  </dgm:ptLst>
  <dgm:cxnLst>
    <dgm:cxn modelId="{9FE7D926-09CE-6A40-AF93-264A44537C82}" type="presOf" srcId="{D60B32D2-9669-0E4C-9AD8-AC48ADA87908}" destId="{16F00CFA-22ED-3648-A9C2-34A97EEEC8D0}" srcOrd="0" destOrd="0" presId="urn:microsoft.com/office/officeart/2005/8/layout/default"/>
    <dgm:cxn modelId="{CC407E2B-F88C-9245-960D-1EE5D600EED4}" type="presOf" srcId="{02155A23-E391-1B4A-B794-911A72667B8C}" destId="{9E88F80F-3241-324A-942E-37AB09A86120}" srcOrd="0" destOrd="0" presId="urn:microsoft.com/office/officeart/2005/8/layout/default"/>
    <dgm:cxn modelId="{444BB02C-EDF5-A945-9130-FBA6ECC6DB70}" srcId="{4638F924-CF62-0046-A0F1-80B88421738D}" destId="{FEF7A746-631A-0740-B7FE-50ED553B33D9}" srcOrd="5" destOrd="0" parTransId="{B5B95613-028D-BD49-B788-DF3DEFC80AA3}" sibTransId="{40654CA7-D497-A649-8305-30AAE7E5AA79}"/>
    <dgm:cxn modelId="{D4F7D73F-9D34-FE4E-A323-04AB468EEEBD}" srcId="{4638F924-CF62-0046-A0F1-80B88421738D}" destId="{3BFDFD72-8DB1-EF4A-9BAC-918EB08CFCE4}" srcOrd="0" destOrd="0" parTransId="{2FA4F832-5879-9F41-A7C8-BFC7B50E9C26}" sibTransId="{D5ABA152-6FA5-4D43-80B1-E55F46326C9A}"/>
    <dgm:cxn modelId="{70A5FF43-31C9-AC42-8AE6-2B72AC9DA219}" type="presOf" srcId="{B0890D7A-F7BF-7C45-92A1-E75FD4A60989}" destId="{44ACCA7C-6813-5E4B-BC6B-F48B5D114284}" srcOrd="0" destOrd="0" presId="urn:microsoft.com/office/officeart/2005/8/layout/default"/>
    <dgm:cxn modelId="{6E5CA554-BBBB-3D4F-B0C3-690FF4492BE3}" type="presOf" srcId="{FE58744D-430B-BF4C-8638-0BA8BF58A7DF}" destId="{013BC9B8-AD74-4F46-8106-C808248C8312}" srcOrd="0" destOrd="0" presId="urn:microsoft.com/office/officeart/2005/8/layout/default"/>
    <dgm:cxn modelId="{E463ED59-007B-124E-9457-B0E4B696A6AE}" srcId="{4638F924-CF62-0046-A0F1-80B88421738D}" destId="{D60B32D2-9669-0E4C-9AD8-AC48ADA87908}" srcOrd="1" destOrd="0" parTransId="{D578D07D-B037-5D4E-8FE2-597D2C588B87}" sibTransId="{B70ED2F2-CD26-0D4F-BE31-09814790A575}"/>
    <dgm:cxn modelId="{4E444A83-3CB2-3940-921D-3B12EE8BFF2C}" type="presOf" srcId="{3BFDFD72-8DB1-EF4A-9BAC-918EB08CFCE4}" destId="{C421D268-A3AF-1E4D-A809-1C4346ECBD51}" srcOrd="0" destOrd="0" presId="urn:microsoft.com/office/officeart/2005/8/layout/default"/>
    <dgm:cxn modelId="{3A0B9D92-03A2-1641-9D09-A4AAAC3990ED}" srcId="{4638F924-CF62-0046-A0F1-80B88421738D}" destId="{02155A23-E391-1B4A-B794-911A72667B8C}" srcOrd="2" destOrd="0" parTransId="{8B7E770C-48D0-074A-BDB8-37CA25BE9CF8}" sibTransId="{67FA041F-E50D-5444-8A9C-1DD037B4BFC8}"/>
    <dgm:cxn modelId="{8F8FEE95-A485-DC47-82AA-12374E5E9B58}" type="presOf" srcId="{4638F924-CF62-0046-A0F1-80B88421738D}" destId="{FF988101-584B-6441-BAC2-E181F78C739C}" srcOrd="0" destOrd="0" presId="urn:microsoft.com/office/officeart/2005/8/layout/default"/>
    <dgm:cxn modelId="{C29C3EAC-E131-F348-AFA1-475ADA7F5637}" type="presOf" srcId="{FEF7A746-631A-0740-B7FE-50ED553B33D9}" destId="{CA62E46D-9BFD-8E46-BF4F-15AA416849BE}" srcOrd="0" destOrd="0" presId="urn:microsoft.com/office/officeart/2005/8/layout/default"/>
    <dgm:cxn modelId="{F0167FED-60B4-3746-95CC-90272D3C3458}" srcId="{4638F924-CF62-0046-A0F1-80B88421738D}" destId="{FE58744D-430B-BF4C-8638-0BA8BF58A7DF}" srcOrd="3" destOrd="0" parTransId="{E51C02BE-B072-E644-BA59-570AA91C4887}" sibTransId="{25E67113-FF13-6C4F-AAA7-9E4D8D49E3F2}"/>
    <dgm:cxn modelId="{BCE83EFF-F8F4-EF47-BCE7-616D4195B5DB}" srcId="{4638F924-CF62-0046-A0F1-80B88421738D}" destId="{B0890D7A-F7BF-7C45-92A1-E75FD4A60989}" srcOrd="4" destOrd="0" parTransId="{A3CE6B6F-8DCC-AD41-B869-5899C6921F6B}" sibTransId="{6F018439-AAE2-5D4C-BD56-E44594E667C7}"/>
    <dgm:cxn modelId="{91BD8926-373A-1A47-8066-E8C0BDDE6900}" type="presParOf" srcId="{FF988101-584B-6441-BAC2-E181F78C739C}" destId="{C421D268-A3AF-1E4D-A809-1C4346ECBD51}" srcOrd="0" destOrd="0" presId="urn:microsoft.com/office/officeart/2005/8/layout/default"/>
    <dgm:cxn modelId="{CC1ABE6D-B0FB-8D4C-B954-FE54C38E4B3D}" type="presParOf" srcId="{FF988101-584B-6441-BAC2-E181F78C739C}" destId="{162AA59B-704B-114D-941A-456B9618D46E}" srcOrd="1" destOrd="0" presId="urn:microsoft.com/office/officeart/2005/8/layout/default"/>
    <dgm:cxn modelId="{73CBBE63-968C-A048-9A43-7714D80A0537}" type="presParOf" srcId="{FF988101-584B-6441-BAC2-E181F78C739C}" destId="{16F00CFA-22ED-3648-A9C2-34A97EEEC8D0}" srcOrd="2" destOrd="0" presId="urn:microsoft.com/office/officeart/2005/8/layout/default"/>
    <dgm:cxn modelId="{68DDC57D-660E-5144-9B91-2A83387FDE5C}" type="presParOf" srcId="{FF988101-584B-6441-BAC2-E181F78C739C}" destId="{F5295017-1AB6-3347-A676-FD5798F47CD7}" srcOrd="3" destOrd="0" presId="urn:microsoft.com/office/officeart/2005/8/layout/default"/>
    <dgm:cxn modelId="{43A59573-1211-B941-B67E-E25480DDE4A8}" type="presParOf" srcId="{FF988101-584B-6441-BAC2-E181F78C739C}" destId="{9E88F80F-3241-324A-942E-37AB09A86120}" srcOrd="4" destOrd="0" presId="urn:microsoft.com/office/officeart/2005/8/layout/default"/>
    <dgm:cxn modelId="{A28EECA7-D4A5-D746-89D4-C68EAE0650A0}" type="presParOf" srcId="{FF988101-584B-6441-BAC2-E181F78C739C}" destId="{70FAF413-728E-6A47-858B-078D8E5CE74D}" srcOrd="5" destOrd="0" presId="urn:microsoft.com/office/officeart/2005/8/layout/default"/>
    <dgm:cxn modelId="{DE30A2AA-71AA-2543-BC13-B225814A6DE6}" type="presParOf" srcId="{FF988101-584B-6441-BAC2-E181F78C739C}" destId="{013BC9B8-AD74-4F46-8106-C808248C8312}" srcOrd="6" destOrd="0" presId="urn:microsoft.com/office/officeart/2005/8/layout/default"/>
    <dgm:cxn modelId="{E5E8A6B9-3654-DF4C-AA62-F59E70CF5E13}" type="presParOf" srcId="{FF988101-584B-6441-BAC2-E181F78C739C}" destId="{ACF2E1D1-459F-CA44-9FCD-5DFA995B0568}" srcOrd="7" destOrd="0" presId="urn:microsoft.com/office/officeart/2005/8/layout/default"/>
    <dgm:cxn modelId="{764A15BA-DC21-9D4E-85AC-2623B395E252}" type="presParOf" srcId="{FF988101-584B-6441-BAC2-E181F78C739C}" destId="{44ACCA7C-6813-5E4B-BC6B-F48B5D114284}" srcOrd="8" destOrd="0" presId="urn:microsoft.com/office/officeart/2005/8/layout/default"/>
    <dgm:cxn modelId="{02D7DA27-0A13-A747-99D1-D686A9680FD7}" type="presParOf" srcId="{FF988101-584B-6441-BAC2-E181F78C739C}" destId="{9EDCD929-E0F3-4E48-873B-C23A0036FFED}" srcOrd="9" destOrd="0" presId="urn:microsoft.com/office/officeart/2005/8/layout/default"/>
    <dgm:cxn modelId="{80D862D5-72D6-D24A-9115-BD490371BA55}" type="presParOf" srcId="{FF988101-584B-6441-BAC2-E181F78C739C}" destId="{CA62E46D-9BFD-8E46-BF4F-15AA416849BE}"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E0064C-9DA3-F44D-88E1-F59D74C05814}" type="doc">
      <dgm:prSet loTypeId="urn:microsoft.com/office/officeart/2005/8/layout/pList2" loCatId="" qsTypeId="urn:microsoft.com/office/officeart/2005/8/quickstyle/simple1" qsCatId="simple" csTypeId="urn:microsoft.com/office/officeart/2005/8/colors/accent1_2" csCatId="accent1" phldr="1"/>
      <dgm:spPr/>
    </dgm:pt>
    <dgm:pt modelId="{6411ED20-BAD4-4A46-8BE9-CA0F05FB9E2D}">
      <dgm:prSet phldrT="[Text]" custT="1"/>
      <dgm:spPr>
        <a:solidFill>
          <a:srgbClr val="7030A0"/>
        </a:solidFill>
      </dgm:spPr>
      <dgm:t>
        <a:bodyPr/>
        <a:lstStyle/>
        <a:p>
          <a:pPr algn="l">
            <a:buNone/>
          </a:pPr>
          <a:r>
            <a:rPr lang="en-IN" sz="1600" b="1" dirty="0">
              <a:latin typeface="Work Sans" pitchFamily="2" charset="77"/>
            </a:rPr>
            <a:t>The Risk:</a:t>
          </a:r>
          <a:br>
            <a:rPr lang="en-IN" sz="1800" dirty="0">
              <a:latin typeface="Work Sans" pitchFamily="2" charset="77"/>
            </a:rPr>
          </a:br>
          <a:r>
            <a:rPr lang="en-GB" sz="1200" dirty="0">
              <a:latin typeface="Work Sans" pitchFamily="2" charset="77"/>
            </a:rPr>
            <a:t>❌ </a:t>
          </a:r>
          <a:r>
            <a:rPr lang="en-IN" sz="1400" dirty="0">
              <a:latin typeface="Work Sans" pitchFamily="2" charset="77"/>
            </a:rPr>
            <a:t>No centralized logs = No audit trail</a:t>
          </a:r>
          <a:br>
            <a:rPr lang="en-IN" sz="1400" dirty="0">
              <a:latin typeface="Work Sans" pitchFamily="2" charset="77"/>
            </a:rPr>
          </a:br>
          <a:r>
            <a:rPr lang="en-GB" sz="1400" dirty="0">
              <a:latin typeface="Work Sans" pitchFamily="2" charset="77"/>
            </a:rPr>
            <a:t>❌ </a:t>
          </a:r>
          <a:r>
            <a:rPr lang="en-IN" sz="1400" dirty="0">
              <a:latin typeface="Work Sans" pitchFamily="2" charset="77"/>
            </a:rPr>
            <a:t>Exposure to regulatory non-compliance</a:t>
          </a:r>
        </a:p>
        <a:p>
          <a:pPr algn="l">
            <a:buNone/>
          </a:pPr>
          <a:endParaRPr lang="en-IN" sz="600" dirty="0">
            <a:latin typeface="Work Sans" pitchFamily="2" charset="77"/>
          </a:endParaRPr>
        </a:p>
        <a:p>
          <a:pPr algn="l">
            <a:buNone/>
          </a:pPr>
          <a:r>
            <a:rPr lang="en-IN" sz="1600" b="1" dirty="0">
              <a:latin typeface="Work Sans" pitchFamily="2" charset="77"/>
            </a:rPr>
            <a:t>Solved by AI Gateway:</a:t>
          </a:r>
          <a:br>
            <a:rPr lang="en-IN" sz="1800" dirty="0">
              <a:latin typeface="Work Sans" pitchFamily="2" charset="77"/>
            </a:rPr>
          </a:br>
          <a:r>
            <a:rPr lang="en-IN" sz="1400" dirty="0">
              <a:latin typeface="Work Sans" pitchFamily="2" charset="77"/>
            </a:rPr>
            <a:t>✅ Unified logging of prompts &amp; responses</a:t>
          </a:r>
          <a:br>
            <a:rPr lang="en-IN" sz="1400" dirty="0">
              <a:latin typeface="Work Sans" pitchFamily="2" charset="77"/>
            </a:rPr>
          </a:br>
          <a:r>
            <a:rPr lang="en-IN" sz="1400" dirty="0">
              <a:latin typeface="Work Sans" pitchFamily="2" charset="77"/>
            </a:rPr>
            <a:t>✅ Role-based access control</a:t>
          </a:r>
        </a:p>
      </dgm:t>
    </dgm:pt>
    <dgm:pt modelId="{D4E1EC56-62F9-9341-96E2-6789882083A2}" type="parTrans" cxnId="{946BD37F-EB0A-9A4B-9DCE-1921455E3D22}">
      <dgm:prSet/>
      <dgm:spPr/>
      <dgm:t>
        <a:bodyPr/>
        <a:lstStyle/>
        <a:p>
          <a:endParaRPr lang="en-GB"/>
        </a:p>
      </dgm:t>
    </dgm:pt>
    <dgm:pt modelId="{A5DB0986-3944-3C44-BAAE-5EE035F205B3}" type="sibTrans" cxnId="{946BD37F-EB0A-9A4B-9DCE-1921455E3D22}">
      <dgm:prSet/>
      <dgm:spPr/>
      <dgm:t>
        <a:bodyPr/>
        <a:lstStyle/>
        <a:p>
          <a:endParaRPr lang="en-GB"/>
        </a:p>
      </dgm:t>
    </dgm:pt>
    <dgm:pt modelId="{EA7BEDCA-4348-324F-A237-0A55AF075879}">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113792" tIns="113792" rIns="113792" bIns="113792" numCol="1" spcCol="1270" anchor="t" anchorCtr="0"/>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gm:t>
    </dgm:pt>
    <dgm:pt modelId="{875A57DE-68D8-8649-B76E-7A9367F42E4D}" type="parTrans" cxnId="{C4DE9339-3D18-1B4C-B34E-65579363A29A}">
      <dgm:prSet/>
      <dgm:spPr/>
      <dgm:t>
        <a:bodyPr/>
        <a:lstStyle/>
        <a:p>
          <a:endParaRPr lang="en-GB"/>
        </a:p>
      </dgm:t>
    </dgm:pt>
    <dgm:pt modelId="{0FD09DF4-ED96-594B-94A2-8C71373B1ABB}" type="sibTrans" cxnId="{C4DE9339-3D18-1B4C-B34E-65579363A29A}">
      <dgm:prSet/>
      <dgm:spPr/>
      <dgm:t>
        <a:bodyPr/>
        <a:lstStyle/>
        <a:p>
          <a:endParaRPr lang="en-GB"/>
        </a:p>
      </dgm:t>
    </dgm:pt>
    <dgm:pt modelId="{EE2EFA69-6D34-4847-9F57-D892B478D946}">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gm:t>
    </dgm:pt>
    <dgm:pt modelId="{837EBF62-E6C4-6D43-9035-53D959FBC7A8}" type="parTrans" cxnId="{0DBC0085-E074-4946-8266-C4AB631EABC0}">
      <dgm:prSet/>
      <dgm:spPr/>
      <dgm:t>
        <a:bodyPr/>
        <a:lstStyle/>
        <a:p>
          <a:endParaRPr lang="en-GB"/>
        </a:p>
      </dgm:t>
    </dgm:pt>
    <dgm:pt modelId="{9513C2CA-4DC0-3546-A0D1-619FE585417C}" type="sibTrans" cxnId="{0DBC0085-E074-4946-8266-C4AB631EABC0}">
      <dgm:prSet/>
      <dgm:spPr/>
      <dgm:t>
        <a:bodyPr/>
        <a:lstStyle/>
        <a:p>
          <a:endParaRPr lang="en-GB"/>
        </a:p>
      </dgm:t>
    </dgm:pt>
    <dgm:pt modelId="{3A4ADE1C-9A51-A244-9414-5453061A3483}" type="pres">
      <dgm:prSet presAssocID="{6EE0064C-9DA3-F44D-88E1-F59D74C05814}" presName="Name0" presStyleCnt="0">
        <dgm:presLayoutVars>
          <dgm:dir/>
          <dgm:resizeHandles val="exact"/>
        </dgm:presLayoutVars>
      </dgm:prSet>
      <dgm:spPr/>
    </dgm:pt>
    <dgm:pt modelId="{1D325BCF-5A07-4E47-AD9A-420218CE14DB}" type="pres">
      <dgm:prSet presAssocID="{6EE0064C-9DA3-F44D-88E1-F59D74C05814}" presName="bkgdShp" presStyleLbl="alignAccFollowNode1" presStyleIdx="0" presStyleCnt="1" custScaleX="82645" custScaleY="75132" custLinFactNeighborY="-9680"/>
      <dgm:spPr/>
    </dgm:pt>
    <dgm:pt modelId="{5A743E48-AC6C-7A4D-8D58-A8C3403DEEC4}" type="pres">
      <dgm:prSet presAssocID="{6EE0064C-9DA3-F44D-88E1-F59D74C05814}" presName="linComp" presStyleCnt="0"/>
      <dgm:spPr/>
    </dgm:pt>
    <dgm:pt modelId="{DD7C1771-207A-6C43-9381-7756CB5E5187}" type="pres">
      <dgm:prSet presAssocID="{6411ED20-BAD4-4A46-8BE9-CA0F05FB9E2D}" presName="compNode" presStyleCnt="0"/>
      <dgm:spPr/>
    </dgm:pt>
    <dgm:pt modelId="{DA30418F-15FD-BF40-A0B8-7C10BCD06727}" type="pres">
      <dgm:prSet presAssocID="{6411ED20-BAD4-4A46-8BE9-CA0F05FB9E2D}" presName="node" presStyleLbl="node1" presStyleIdx="0" presStyleCnt="3" custScaleX="82645" custLinFactNeighborY="-26235">
        <dgm:presLayoutVars>
          <dgm:bulletEnabled val="1"/>
        </dgm:presLayoutVars>
      </dgm:prSet>
      <dgm:spPr/>
    </dgm:pt>
    <dgm:pt modelId="{83349FD9-95F4-B842-9041-02869A70148D}" type="pres">
      <dgm:prSet presAssocID="{6411ED20-BAD4-4A46-8BE9-CA0F05FB9E2D}" presName="invisiNode" presStyleLbl="node1" presStyleIdx="0" presStyleCnt="3"/>
      <dgm:spPr/>
    </dgm:pt>
    <dgm:pt modelId="{05E7C0E4-320F-014E-A839-BFAA4AD707A3}" type="pres">
      <dgm:prSet presAssocID="{6411ED20-BAD4-4A46-8BE9-CA0F05FB9E2D}" presName="imagNode" presStyleLbl="fgImgPlace1" presStyleIdx="0" presStyleCnt="3" custScaleX="82645" custScaleY="75132" custLinFactNeighborY="-13200"/>
      <dgm:spPr>
        <a:blipFill dpi="0" rotWithShape="1">
          <a:blip xmlns:r="http://schemas.openxmlformats.org/officeDocument/2006/relationships" r:embed="rId1"/>
          <a:srcRect/>
          <a:stretch>
            <a:fillRect l="784" t="-68605" r="-784" b="-7395"/>
          </a:stretch>
        </a:blipFill>
      </dgm:spPr>
    </dgm:pt>
    <dgm:pt modelId="{F1197F0A-BFA9-5043-85CF-010B7B4B6A8C}" type="pres">
      <dgm:prSet presAssocID="{A5DB0986-3944-3C44-BAAE-5EE035F205B3}" presName="sibTrans" presStyleLbl="sibTrans2D1" presStyleIdx="0" presStyleCnt="0"/>
      <dgm:spPr/>
    </dgm:pt>
    <dgm:pt modelId="{69B41501-A7C0-1444-9074-91724AD83D3A}" type="pres">
      <dgm:prSet presAssocID="{EA7BEDCA-4348-324F-A237-0A55AF075879}" presName="compNode" presStyleCnt="0"/>
      <dgm:spPr/>
    </dgm:pt>
    <dgm:pt modelId="{AB7965EE-CBBA-7F4B-8324-D6A0E24AE298}" type="pres">
      <dgm:prSet presAssocID="{EA7BEDCA-4348-324F-A237-0A55AF075879}" presName="node" presStyleLbl="node1" presStyleIdx="1" presStyleCnt="3" custScaleX="82645" custLinFactNeighborY="-26235">
        <dgm:presLayoutVars>
          <dgm:bulletEnabled val="1"/>
        </dgm:presLayoutVars>
      </dgm:prSet>
      <dgm:spPr>
        <a:xfrm rot="10800000">
          <a:off x="3925695" y="1698548"/>
          <a:ext cx="3261109" cy="3966735"/>
        </a:xfrm>
        <a:prstGeom prst="round2SameRect">
          <a:avLst>
            <a:gd name="adj1" fmla="val 10500"/>
            <a:gd name="adj2" fmla="val 0"/>
          </a:avLst>
        </a:prstGeom>
      </dgm:spPr>
    </dgm:pt>
    <dgm:pt modelId="{575054F5-4134-B142-BF57-B3CB84E7A9F6}" type="pres">
      <dgm:prSet presAssocID="{EA7BEDCA-4348-324F-A237-0A55AF075879}" presName="invisiNode" presStyleLbl="node1" presStyleIdx="1" presStyleCnt="3"/>
      <dgm:spPr/>
    </dgm:pt>
    <dgm:pt modelId="{49844835-1031-2249-A878-08F6F43906D5}" type="pres">
      <dgm:prSet presAssocID="{EA7BEDCA-4348-324F-A237-0A55AF075879}" presName="imagNode" presStyleLbl="fgImgPlace1" presStyleIdx="1" presStyleCnt="3" custScaleX="82645" custScaleY="75132" custLinFactNeighborY="-13200"/>
      <dgm:spPr>
        <a:blipFill dpi="0" rotWithShape="1">
          <a:blip xmlns:r="http://schemas.openxmlformats.org/officeDocument/2006/relationships" r:embed="rId2"/>
          <a:srcRect/>
          <a:stretch>
            <a:fillRect l="593" t="-59734" r="-593" b="-10266"/>
          </a:stretch>
        </a:blipFill>
      </dgm:spPr>
    </dgm:pt>
    <dgm:pt modelId="{0C94AACC-C7EE-504E-AF3B-F1A795FCE0AB}" type="pres">
      <dgm:prSet presAssocID="{0FD09DF4-ED96-594B-94A2-8C71373B1ABB}" presName="sibTrans" presStyleLbl="sibTrans2D1" presStyleIdx="0" presStyleCnt="0"/>
      <dgm:spPr/>
    </dgm:pt>
    <dgm:pt modelId="{DA57EC1C-B041-BD40-96AC-B715F9D9AE8E}" type="pres">
      <dgm:prSet presAssocID="{EE2EFA69-6D34-4847-9F57-D892B478D946}" presName="compNode" presStyleCnt="0"/>
      <dgm:spPr/>
    </dgm:pt>
    <dgm:pt modelId="{EB519043-5F7D-024A-872C-41ADD4A23692}" type="pres">
      <dgm:prSet presAssocID="{EE2EFA69-6D34-4847-9F57-D892B478D946}" presName="node" presStyleLbl="node1" presStyleIdx="2" presStyleCnt="3" custScaleX="82645" custLinFactNeighborY="-26235">
        <dgm:presLayoutVars>
          <dgm:bulletEnabled val="1"/>
        </dgm:presLayoutVars>
      </dgm:prSet>
      <dgm:spPr>
        <a:xfrm rot="10800000">
          <a:off x="7512915" y="1698548"/>
          <a:ext cx="3261109" cy="3966735"/>
        </a:xfrm>
        <a:prstGeom prst="round2SameRect">
          <a:avLst>
            <a:gd name="adj1" fmla="val 10500"/>
            <a:gd name="adj2" fmla="val 0"/>
          </a:avLst>
        </a:prstGeom>
      </dgm:spPr>
    </dgm:pt>
    <dgm:pt modelId="{7432B734-7C41-7544-B2CA-6945F0E72928}" type="pres">
      <dgm:prSet presAssocID="{EE2EFA69-6D34-4847-9F57-D892B478D946}" presName="invisiNode" presStyleLbl="node1" presStyleIdx="2" presStyleCnt="3"/>
      <dgm:spPr/>
    </dgm:pt>
    <dgm:pt modelId="{72236088-99ED-0140-B390-620BD7416E1B}" type="pres">
      <dgm:prSet presAssocID="{EE2EFA69-6D34-4847-9F57-D892B478D946}" presName="imagNode" presStyleLbl="fgImgPlace1" presStyleIdx="2" presStyleCnt="3" custScaleX="82645" custScaleY="75132" custLinFactNeighborY="-13200"/>
      <dgm:spPr>
        <a:blipFill dpi="0" rotWithShape="1">
          <a:blip xmlns:r="http://schemas.openxmlformats.org/officeDocument/2006/relationships" r:embed="rId3"/>
          <a:srcRect/>
          <a:stretch>
            <a:fillRect l="212" t="-18182" r="-212" b="-51818"/>
          </a:stretch>
        </a:blipFill>
      </dgm:spPr>
    </dgm:pt>
  </dgm:ptLst>
  <dgm:cxnLst>
    <dgm:cxn modelId="{08819E13-E545-8C46-9253-1A02F286517B}" type="presOf" srcId="{0FD09DF4-ED96-594B-94A2-8C71373B1ABB}" destId="{0C94AACC-C7EE-504E-AF3B-F1A795FCE0AB}" srcOrd="0" destOrd="0" presId="urn:microsoft.com/office/officeart/2005/8/layout/pList2"/>
    <dgm:cxn modelId="{C4DE9339-3D18-1B4C-B34E-65579363A29A}" srcId="{6EE0064C-9DA3-F44D-88E1-F59D74C05814}" destId="{EA7BEDCA-4348-324F-A237-0A55AF075879}" srcOrd="1" destOrd="0" parTransId="{875A57DE-68D8-8649-B76E-7A9367F42E4D}" sibTransId="{0FD09DF4-ED96-594B-94A2-8C71373B1ABB}"/>
    <dgm:cxn modelId="{BC5DF944-7662-BF47-81F9-C2C88410B6D6}" type="presOf" srcId="{6EE0064C-9DA3-F44D-88E1-F59D74C05814}" destId="{3A4ADE1C-9A51-A244-9414-5453061A3483}" srcOrd="0" destOrd="0" presId="urn:microsoft.com/office/officeart/2005/8/layout/pList2"/>
    <dgm:cxn modelId="{946BD37F-EB0A-9A4B-9DCE-1921455E3D22}" srcId="{6EE0064C-9DA3-F44D-88E1-F59D74C05814}" destId="{6411ED20-BAD4-4A46-8BE9-CA0F05FB9E2D}" srcOrd="0" destOrd="0" parTransId="{D4E1EC56-62F9-9341-96E2-6789882083A2}" sibTransId="{A5DB0986-3944-3C44-BAAE-5EE035F205B3}"/>
    <dgm:cxn modelId="{0DBC0085-E074-4946-8266-C4AB631EABC0}" srcId="{6EE0064C-9DA3-F44D-88E1-F59D74C05814}" destId="{EE2EFA69-6D34-4847-9F57-D892B478D946}" srcOrd="2" destOrd="0" parTransId="{837EBF62-E6C4-6D43-9035-53D959FBC7A8}" sibTransId="{9513C2CA-4DC0-3546-A0D1-619FE585417C}"/>
    <dgm:cxn modelId="{283F648F-DBE9-994D-9F7C-F5294CC63FF0}" type="presOf" srcId="{EE2EFA69-6D34-4847-9F57-D892B478D946}" destId="{EB519043-5F7D-024A-872C-41ADD4A23692}" srcOrd="0" destOrd="0" presId="urn:microsoft.com/office/officeart/2005/8/layout/pList2"/>
    <dgm:cxn modelId="{CACF0992-1C2E-2A42-BD0B-D8F1A3F822DC}" type="presOf" srcId="{A5DB0986-3944-3C44-BAAE-5EE035F205B3}" destId="{F1197F0A-BFA9-5043-85CF-010B7B4B6A8C}" srcOrd="0" destOrd="0" presId="urn:microsoft.com/office/officeart/2005/8/layout/pList2"/>
    <dgm:cxn modelId="{C4C51D9B-CB18-A44D-8A6E-51EDC7F1CEB1}" type="presOf" srcId="{EA7BEDCA-4348-324F-A237-0A55AF075879}" destId="{AB7965EE-CBBA-7F4B-8324-D6A0E24AE298}" srcOrd="0" destOrd="0" presId="urn:microsoft.com/office/officeart/2005/8/layout/pList2"/>
    <dgm:cxn modelId="{25D7DBD4-70CC-7E4B-A18F-FE35C3EDF13F}" type="presOf" srcId="{6411ED20-BAD4-4A46-8BE9-CA0F05FB9E2D}" destId="{DA30418F-15FD-BF40-A0B8-7C10BCD06727}" srcOrd="0" destOrd="0" presId="urn:microsoft.com/office/officeart/2005/8/layout/pList2"/>
    <dgm:cxn modelId="{B1D5883E-CC9F-EE49-80E8-0B31D3F2F760}" type="presParOf" srcId="{3A4ADE1C-9A51-A244-9414-5453061A3483}" destId="{1D325BCF-5A07-4E47-AD9A-420218CE14DB}" srcOrd="0" destOrd="0" presId="urn:microsoft.com/office/officeart/2005/8/layout/pList2"/>
    <dgm:cxn modelId="{9F9E6690-8490-D14C-9CCB-2EB0A84FBAF1}" type="presParOf" srcId="{3A4ADE1C-9A51-A244-9414-5453061A3483}" destId="{5A743E48-AC6C-7A4D-8D58-A8C3403DEEC4}" srcOrd="1" destOrd="0" presId="urn:microsoft.com/office/officeart/2005/8/layout/pList2"/>
    <dgm:cxn modelId="{02BFE5B3-6ED8-9C4C-866A-441465DC12F2}" type="presParOf" srcId="{5A743E48-AC6C-7A4D-8D58-A8C3403DEEC4}" destId="{DD7C1771-207A-6C43-9381-7756CB5E5187}" srcOrd="0" destOrd="0" presId="urn:microsoft.com/office/officeart/2005/8/layout/pList2"/>
    <dgm:cxn modelId="{323336F3-D5FF-8B46-AA41-3E9E13CBA921}" type="presParOf" srcId="{DD7C1771-207A-6C43-9381-7756CB5E5187}" destId="{DA30418F-15FD-BF40-A0B8-7C10BCD06727}" srcOrd="0" destOrd="0" presId="urn:microsoft.com/office/officeart/2005/8/layout/pList2"/>
    <dgm:cxn modelId="{91B81F88-9C31-B14F-B788-A9E05D3332A1}" type="presParOf" srcId="{DD7C1771-207A-6C43-9381-7756CB5E5187}" destId="{83349FD9-95F4-B842-9041-02869A70148D}" srcOrd="1" destOrd="0" presId="urn:microsoft.com/office/officeart/2005/8/layout/pList2"/>
    <dgm:cxn modelId="{BD6DBF20-659B-AD4A-B8B1-F9B283E9E113}" type="presParOf" srcId="{DD7C1771-207A-6C43-9381-7756CB5E5187}" destId="{05E7C0E4-320F-014E-A839-BFAA4AD707A3}" srcOrd="2" destOrd="0" presId="urn:microsoft.com/office/officeart/2005/8/layout/pList2"/>
    <dgm:cxn modelId="{F145D642-E4EE-5C41-8959-46E19A3C5BB2}" type="presParOf" srcId="{5A743E48-AC6C-7A4D-8D58-A8C3403DEEC4}" destId="{F1197F0A-BFA9-5043-85CF-010B7B4B6A8C}" srcOrd="1" destOrd="0" presId="urn:microsoft.com/office/officeart/2005/8/layout/pList2"/>
    <dgm:cxn modelId="{278361D5-DC14-CA45-A006-AD52CE5615E1}" type="presParOf" srcId="{5A743E48-AC6C-7A4D-8D58-A8C3403DEEC4}" destId="{69B41501-A7C0-1444-9074-91724AD83D3A}" srcOrd="2" destOrd="0" presId="urn:microsoft.com/office/officeart/2005/8/layout/pList2"/>
    <dgm:cxn modelId="{2C78722C-875E-1045-9979-D1DBC8E8BAC2}" type="presParOf" srcId="{69B41501-A7C0-1444-9074-91724AD83D3A}" destId="{AB7965EE-CBBA-7F4B-8324-D6A0E24AE298}" srcOrd="0" destOrd="0" presId="urn:microsoft.com/office/officeart/2005/8/layout/pList2"/>
    <dgm:cxn modelId="{BE3C50A8-E49D-2148-91E9-83B1426E2490}" type="presParOf" srcId="{69B41501-A7C0-1444-9074-91724AD83D3A}" destId="{575054F5-4134-B142-BF57-B3CB84E7A9F6}" srcOrd="1" destOrd="0" presId="urn:microsoft.com/office/officeart/2005/8/layout/pList2"/>
    <dgm:cxn modelId="{40ECC6B0-0A8D-F447-A08D-9D0DA2124AFE}" type="presParOf" srcId="{69B41501-A7C0-1444-9074-91724AD83D3A}" destId="{49844835-1031-2249-A878-08F6F43906D5}" srcOrd="2" destOrd="0" presId="urn:microsoft.com/office/officeart/2005/8/layout/pList2"/>
    <dgm:cxn modelId="{3C5D17F9-24F5-7746-85B4-B107082234CD}" type="presParOf" srcId="{5A743E48-AC6C-7A4D-8D58-A8C3403DEEC4}" destId="{0C94AACC-C7EE-504E-AF3B-F1A795FCE0AB}" srcOrd="3" destOrd="0" presId="urn:microsoft.com/office/officeart/2005/8/layout/pList2"/>
    <dgm:cxn modelId="{74B1DEDF-005B-3841-A758-03C71A93F034}" type="presParOf" srcId="{5A743E48-AC6C-7A4D-8D58-A8C3403DEEC4}" destId="{DA57EC1C-B041-BD40-96AC-B715F9D9AE8E}" srcOrd="4" destOrd="0" presId="urn:microsoft.com/office/officeart/2005/8/layout/pList2"/>
    <dgm:cxn modelId="{5103A410-D18C-E24B-97EF-A253427C6381}" type="presParOf" srcId="{DA57EC1C-B041-BD40-96AC-B715F9D9AE8E}" destId="{EB519043-5F7D-024A-872C-41ADD4A23692}" srcOrd="0" destOrd="0" presId="urn:microsoft.com/office/officeart/2005/8/layout/pList2"/>
    <dgm:cxn modelId="{678E9B02-F33D-874A-82EC-CB22191067D3}" type="presParOf" srcId="{DA57EC1C-B041-BD40-96AC-B715F9D9AE8E}" destId="{7432B734-7C41-7544-B2CA-6945F0E72928}" srcOrd="1" destOrd="0" presId="urn:microsoft.com/office/officeart/2005/8/layout/pList2"/>
    <dgm:cxn modelId="{5A29D1CB-C835-FA48-96D8-11CCC2ADB97C}" type="presParOf" srcId="{DA57EC1C-B041-BD40-96AC-B715F9D9AE8E}" destId="{72236088-99ED-0140-B390-620BD7416E1B}"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C1EBA-7693-C74F-BD26-AAA93612C6CF}" type="doc">
      <dgm:prSet loTypeId="urn:microsoft.com/office/officeart/2005/8/layout/pyramid1" loCatId="" qsTypeId="urn:microsoft.com/office/officeart/2005/8/quickstyle/simple1" qsCatId="simple" csTypeId="urn:microsoft.com/office/officeart/2005/8/colors/accent1_2" csCatId="accent1" phldr="1"/>
      <dgm:spPr/>
    </dgm:pt>
    <dgm:pt modelId="{37C71F89-D5F6-9249-827E-57714166B87E}">
      <dgm:prSet phldrT="[Text]" custT="1"/>
      <dgm:spPr/>
      <dgm:t>
        <a:bodyPr/>
        <a:lstStyle/>
        <a:p>
          <a:r>
            <a:rPr lang="en-GB" sz="1800" dirty="0">
              <a:solidFill>
                <a:schemeClr val="bg1">
                  <a:lumMod val="85000"/>
                </a:schemeClr>
              </a:solidFill>
              <a:latin typeface="Work Sans" pitchFamily="2" charset="77"/>
            </a:rPr>
            <a:t>AI that grounds responses in provided context (RAG)</a:t>
          </a:r>
        </a:p>
      </dgm:t>
    </dgm:pt>
    <dgm:pt modelId="{9C739F72-EE76-8646-A709-B25C14FA88EC}" type="parTrans" cxnId="{B5BAC107-60B4-0542-8976-15680DF3B93D}">
      <dgm:prSet/>
      <dgm:spPr/>
      <dgm:t>
        <a:bodyPr/>
        <a:lstStyle/>
        <a:p>
          <a:endParaRPr lang="en-GB"/>
        </a:p>
      </dgm:t>
    </dgm:pt>
    <dgm:pt modelId="{C94F1074-2080-DD4F-9CAD-EC832F84C52E}" type="sibTrans" cxnId="{B5BAC107-60B4-0542-8976-15680DF3B93D}">
      <dgm:prSet/>
      <dgm:spPr/>
      <dgm:t>
        <a:bodyPr/>
        <a:lstStyle/>
        <a:p>
          <a:endParaRPr lang="en-GB"/>
        </a:p>
      </dgm:t>
    </dgm:pt>
    <dgm:pt modelId="{B0FEACBE-FB56-104E-A448-4CF16007AF74}">
      <dgm:prSet phldrT="[Text]" custT="1"/>
      <dgm:spPr/>
      <dgm:t>
        <a:bodyPr/>
        <a:lstStyle/>
        <a:p>
          <a:r>
            <a:rPr lang="en-GB" sz="1800" dirty="0">
              <a:solidFill>
                <a:schemeClr val="bg1">
                  <a:lumMod val="85000"/>
                </a:schemeClr>
              </a:solidFill>
              <a:latin typeface="Work Sans" pitchFamily="2" charset="77"/>
            </a:rPr>
            <a:t>AI that follows instructions well (Instruction-tuning)</a:t>
          </a:r>
        </a:p>
      </dgm:t>
    </dgm:pt>
    <dgm:pt modelId="{6140B66B-F412-1B46-BA97-3BF010AF823E}" type="parTrans" cxnId="{3CB2E240-C9BD-0E4D-97F0-5CA565E2E3E8}">
      <dgm:prSet/>
      <dgm:spPr/>
      <dgm:t>
        <a:bodyPr/>
        <a:lstStyle/>
        <a:p>
          <a:endParaRPr lang="en-GB"/>
        </a:p>
      </dgm:t>
    </dgm:pt>
    <dgm:pt modelId="{46860477-5E44-8143-B507-3CA597C2F269}" type="sibTrans" cxnId="{3CB2E240-C9BD-0E4D-97F0-5CA565E2E3E8}">
      <dgm:prSet/>
      <dgm:spPr/>
      <dgm:t>
        <a:bodyPr/>
        <a:lstStyle/>
        <a:p>
          <a:endParaRPr lang="en-GB"/>
        </a:p>
      </dgm:t>
    </dgm:pt>
    <dgm:pt modelId="{67876876-F54C-BF45-9EBC-1D914E41B849}">
      <dgm:prSet phldrT="[Text]" custT="1"/>
      <dgm:spPr/>
      <dgm:t>
        <a:bodyPr/>
        <a:lstStyle/>
        <a:p>
          <a:r>
            <a:rPr lang="en-GB" sz="1800" dirty="0">
              <a:solidFill>
                <a:schemeClr val="bg1">
                  <a:lumMod val="85000"/>
                </a:schemeClr>
              </a:solidFill>
              <a:latin typeface="Work Sans" pitchFamily="2" charset="77"/>
            </a:rPr>
            <a:t>AI trained on huge amounts of text data (Foundation models)</a:t>
          </a:r>
        </a:p>
      </dgm:t>
    </dgm:pt>
    <dgm:pt modelId="{208A0972-24FD-EA43-979C-74A881516177}" type="parTrans" cxnId="{509FCE4A-8B6F-904D-93A4-9863CC239C7F}">
      <dgm:prSet/>
      <dgm:spPr/>
      <dgm:t>
        <a:bodyPr/>
        <a:lstStyle/>
        <a:p>
          <a:endParaRPr lang="en-GB"/>
        </a:p>
      </dgm:t>
    </dgm:pt>
    <dgm:pt modelId="{ABC9AED8-D90A-F74E-82C5-B7DDB1C3D01C}" type="sibTrans" cxnId="{509FCE4A-8B6F-904D-93A4-9863CC239C7F}">
      <dgm:prSet/>
      <dgm:spPr/>
      <dgm:t>
        <a:bodyPr/>
        <a:lstStyle/>
        <a:p>
          <a:endParaRPr lang="en-GB"/>
        </a:p>
      </dgm:t>
    </dgm:pt>
    <dgm:pt modelId="{518D7B92-20F0-B645-9C82-101332D30702}">
      <dgm:prSet phldrT="[Text]" custT="1"/>
      <dgm:spPr/>
      <dgm:t>
        <a:bodyPr/>
        <a:lstStyle/>
        <a:p>
          <a:r>
            <a:rPr lang="en-GB" sz="1800" dirty="0">
              <a:solidFill>
                <a:schemeClr val="bg1">
                  <a:lumMod val="85000"/>
                </a:schemeClr>
              </a:solidFill>
              <a:latin typeface="Work Sans" pitchFamily="2" charset="77"/>
            </a:rPr>
            <a:t>Connected AI that Acts (Agents, MCP)</a:t>
          </a:r>
        </a:p>
      </dgm:t>
    </dgm:pt>
    <dgm:pt modelId="{890DF637-9583-A14B-8EBA-CAEAE84AF839}" type="sibTrans" cxnId="{41CA7875-32C6-1742-95B9-2009CBABFFDD}">
      <dgm:prSet/>
      <dgm:spPr/>
      <dgm:t>
        <a:bodyPr/>
        <a:lstStyle/>
        <a:p>
          <a:endParaRPr lang="en-GB"/>
        </a:p>
      </dgm:t>
    </dgm:pt>
    <dgm:pt modelId="{5EBEC2C9-F3DF-1D45-8377-F10AD2621B43}" type="parTrans" cxnId="{41CA7875-32C6-1742-95B9-2009CBABFFDD}">
      <dgm:prSet/>
      <dgm:spPr/>
      <dgm:t>
        <a:bodyPr/>
        <a:lstStyle/>
        <a:p>
          <a:endParaRPr lang="en-GB"/>
        </a:p>
      </dgm:t>
    </dgm:pt>
    <dgm:pt modelId="{0AA33EBF-1219-2F4C-B24D-57E800D9E581}">
      <dgm:prSet phldrT="[Text]" custT="1"/>
      <dgm:spPr/>
      <dgm:t>
        <a:bodyPr/>
        <a:lstStyle/>
        <a:p>
          <a:r>
            <a:rPr lang="en-GB" sz="1800" dirty="0">
              <a:solidFill>
                <a:schemeClr val="bg1">
                  <a:lumMod val="85000"/>
                </a:schemeClr>
              </a:solidFill>
              <a:latin typeface="Work Sans" pitchFamily="2" charset="77"/>
            </a:rPr>
            <a:t>And</a:t>
          </a:r>
        </a:p>
        <a:p>
          <a:r>
            <a:rPr lang="en-GB" sz="1800" dirty="0">
              <a:solidFill>
                <a:schemeClr val="bg1">
                  <a:lumMod val="85000"/>
                </a:schemeClr>
              </a:solidFill>
              <a:latin typeface="Work Sans" pitchFamily="2" charset="77"/>
            </a:rPr>
            <a:t>More!</a:t>
          </a:r>
        </a:p>
      </dgm:t>
    </dgm:pt>
    <dgm:pt modelId="{4F6E2D75-2EB0-7643-9B04-3708D2447064}" type="sibTrans" cxnId="{1300F8B0-B4CE-BE4B-9653-F76C641BCF9F}">
      <dgm:prSet/>
      <dgm:spPr/>
      <dgm:t>
        <a:bodyPr/>
        <a:lstStyle/>
        <a:p>
          <a:endParaRPr lang="en-GB"/>
        </a:p>
      </dgm:t>
    </dgm:pt>
    <dgm:pt modelId="{8AE87E23-913B-BA45-842F-C404CB64DAF4}" type="parTrans" cxnId="{1300F8B0-B4CE-BE4B-9653-F76C641BCF9F}">
      <dgm:prSet/>
      <dgm:spPr/>
      <dgm:t>
        <a:bodyPr/>
        <a:lstStyle/>
        <a:p>
          <a:endParaRPr lang="en-GB"/>
        </a:p>
      </dgm:t>
    </dgm:pt>
    <dgm:pt modelId="{306FDCCD-587F-BA42-9E43-4FBD1ABB51FC}" type="pres">
      <dgm:prSet presAssocID="{279C1EBA-7693-C74F-BD26-AAA93612C6CF}" presName="Name0" presStyleCnt="0">
        <dgm:presLayoutVars>
          <dgm:dir/>
          <dgm:animLvl val="lvl"/>
          <dgm:resizeHandles val="exact"/>
        </dgm:presLayoutVars>
      </dgm:prSet>
      <dgm:spPr/>
    </dgm:pt>
    <dgm:pt modelId="{7964FC7D-6223-5541-BB55-2EADD460345D}" type="pres">
      <dgm:prSet presAssocID="{0AA33EBF-1219-2F4C-B24D-57E800D9E581}" presName="Name8" presStyleCnt="0"/>
      <dgm:spPr/>
    </dgm:pt>
    <dgm:pt modelId="{9B7E03CB-A2B8-BC4B-8D9C-AB974AD576F0}" type="pres">
      <dgm:prSet presAssocID="{0AA33EBF-1219-2F4C-B24D-57E800D9E581}" presName="level" presStyleLbl="node1" presStyleIdx="0" presStyleCnt="5">
        <dgm:presLayoutVars>
          <dgm:chMax val="1"/>
          <dgm:bulletEnabled val="1"/>
        </dgm:presLayoutVars>
      </dgm:prSet>
      <dgm:spPr/>
    </dgm:pt>
    <dgm:pt modelId="{C8DE02AB-2CD5-4443-87DA-5467762EBAD9}" type="pres">
      <dgm:prSet presAssocID="{0AA33EBF-1219-2F4C-B24D-57E800D9E581}" presName="levelTx" presStyleLbl="revTx" presStyleIdx="0" presStyleCnt="0">
        <dgm:presLayoutVars>
          <dgm:chMax val="1"/>
          <dgm:bulletEnabled val="1"/>
        </dgm:presLayoutVars>
      </dgm:prSet>
      <dgm:spPr/>
    </dgm:pt>
    <dgm:pt modelId="{605F32DA-C7D4-584C-9E07-61CFC70167F9}" type="pres">
      <dgm:prSet presAssocID="{518D7B92-20F0-B645-9C82-101332D30702}" presName="Name8" presStyleCnt="0"/>
      <dgm:spPr/>
    </dgm:pt>
    <dgm:pt modelId="{09090FDA-957F-5141-887B-F85E95367767}" type="pres">
      <dgm:prSet presAssocID="{518D7B92-20F0-B645-9C82-101332D30702}" presName="level" presStyleLbl="node1" presStyleIdx="1" presStyleCnt="5">
        <dgm:presLayoutVars>
          <dgm:chMax val="1"/>
          <dgm:bulletEnabled val="1"/>
        </dgm:presLayoutVars>
      </dgm:prSet>
      <dgm:spPr/>
    </dgm:pt>
    <dgm:pt modelId="{C2E5B0BF-F8A1-C94B-8E71-B1102C11FFCA}" type="pres">
      <dgm:prSet presAssocID="{518D7B92-20F0-B645-9C82-101332D30702}" presName="levelTx" presStyleLbl="revTx" presStyleIdx="0" presStyleCnt="0">
        <dgm:presLayoutVars>
          <dgm:chMax val="1"/>
          <dgm:bulletEnabled val="1"/>
        </dgm:presLayoutVars>
      </dgm:prSet>
      <dgm:spPr/>
    </dgm:pt>
    <dgm:pt modelId="{693B9FD2-9CFB-D545-83D8-3F9BFBA41014}" type="pres">
      <dgm:prSet presAssocID="{37C71F89-D5F6-9249-827E-57714166B87E}" presName="Name8" presStyleCnt="0"/>
      <dgm:spPr/>
    </dgm:pt>
    <dgm:pt modelId="{0A22CF5B-F30C-4141-B54E-E8FC7E1C4C95}" type="pres">
      <dgm:prSet presAssocID="{37C71F89-D5F6-9249-827E-57714166B87E}" presName="level" presStyleLbl="node1" presStyleIdx="2" presStyleCnt="5">
        <dgm:presLayoutVars>
          <dgm:chMax val="1"/>
          <dgm:bulletEnabled val="1"/>
        </dgm:presLayoutVars>
      </dgm:prSet>
      <dgm:spPr/>
    </dgm:pt>
    <dgm:pt modelId="{0B173EB2-FAE9-AB4C-A6C5-6EDAC39EBBFB}" type="pres">
      <dgm:prSet presAssocID="{37C71F89-D5F6-9249-827E-57714166B87E}" presName="levelTx" presStyleLbl="revTx" presStyleIdx="0" presStyleCnt="0">
        <dgm:presLayoutVars>
          <dgm:chMax val="1"/>
          <dgm:bulletEnabled val="1"/>
        </dgm:presLayoutVars>
      </dgm:prSet>
      <dgm:spPr/>
    </dgm:pt>
    <dgm:pt modelId="{C19F4C30-FA9E-9545-9BA4-CB8BD5260727}" type="pres">
      <dgm:prSet presAssocID="{B0FEACBE-FB56-104E-A448-4CF16007AF74}" presName="Name8" presStyleCnt="0"/>
      <dgm:spPr/>
    </dgm:pt>
    <dgm:pt modelId="{6384418E-20BC-3B43-8C5E-408893AC2E7E}" type="pres">
      <dgm:prSet presAssocID="{B0FEACBE-FB56-104E-A448-4CF16007AF74}" presName="level" presStyleLbl="node1" presStyleIdx="3" presStyleCnt="5">
        <dgm:presLayoutVars>
          <dgm:chMax val="1"/>
          <dgm:bulletEnabled val="1"/>
        </dgm:presLayoutVars>
      </dgm:prSet>
      <dgm:spPr/>
    </dgm:pt>
    <dgm:pt modelId="{AE602069-788A-B64F-8751-45E051BCE3DC}" type="pres">
      <dgm:prSet presAssocID="{B0FEACBE-FB56-104E-A448-4CF16007AF74}" presName="levelTx" presStyleLbl="revTx" presStyleIdx="0" presStyleCnt="0">
        <dgm:presLayoutVars>
          <dgm:chMax val="1"/>
          <dgm:bulletEnabled val="1"/>
        </dgm:presLayoutVars>
      </dgm:prSet>
      <dgm:spPr/>
    </dgm:pt>
    <dgm:pt modelId="{31355431-6216-5448-B4BE-C95B30E2B21B}" type="pres">
      <dgm:prSet presAssocID="{67876876-F54C-BF45-9EBC-1D914E41B849}" presName="Name8" presStyleCnt="0"/>
      <dgm:spPr/>
    </dgm:pt>
    <dgm:pt modelId="{5DBB68B4-D485-0348-BDA5-5992E5486802}" type="pres">
      <dgm:prSet presAssocID="{67876876-F54C-BF45-9EBC-1D914E41B849}" presName="level" presStyleLbl="node1" presStyleIdx="4" presStyleCnt="5">
        <dgm:presLayoutVars>
          <dgm:chMax val="1"/>
          <dgm:bulletEnabled val="1"/>
        </dgm:presLayoutVars>
      </dgm:prSet>
      <dgm:spPr/>
    </dgm:pt>
    <dgm:pt modelId="{C5C50ED6-7636-744F-8895-BF5BC7957A1F}" type="pres">
      <dgm:prSet presAssocID="{67876876-F54C-BF45-9EBC-1D914E41B849}" presName="levelTx" presStyleLbl="revTx" presStyleIdx="0" presStyleCnt="0">
        <dgm:presLayoutVars>
          <dgm:chMax val="1"/>
          <dgm:bulletEnabled val="1"/>
        </dgm:presLayoutVars>
      </dgm:prSet>
      <dgm:spPr/>
    </dgm:pt>
  </dgm:ptLst>
  <dgm:cxnLst>
    <dgm:cxn modelId="{B5BAC107-60B4-0542-8976-15680DF3B93D}" srcId="{279C1EBA-7693-C74F-BD26-AAA93612C6CF}" destId="{37C71F89-D5F6-9249-827E-57714166B87E}" srcOrd="2" destOrd="0" parTransId="{9C739F72-EE76-8646-A709-B25C14FA88EC}" sibTransId="{C94F1074-2080-DD4F-9CAD-EC832F84C52E}"/>
    <dgm:cxn modelId="{6239CA0F-B5DA-3A4C-91C6-70AF8D3B4F1E}" type="presOf" srcId="{0AA33EBF-1219-2F4C-B24D-57E800D9E581}" destId="{9B7E03CB-A2B8-BC4B-8D9C-AB974AD576F0}" srcOrd="0" destOrd="0" presId="urn:microsoft.com/office/officeart/2005/8/layout/pyramid1"/>
    <dgm:cxn modelId="{62CB1032-BFDB-1B40-9786-5FEC51B2C64C}" type="presOf" srcId="{37C71F89-D5F6-9249-827E-57714166B87E}" destId="{0A22CF5B-F30C-4141-B54E-E8FC7E1C4C95}" srcOrd="0" destOrd="0" presId="urn:microsoft.com/office/officeart/2005/8/layout/pyramid1"/>
    <dgm:cxn modelId="{CF74363F-4B36-6B47-87C2-865B0126066A}" type="presOf" srcId="{518D7B92-20F0-B645-9C82-101332D30702}" destId="{C2E5B0BF-F8A1-C94B-8E71-B1102C11FFCA}" srcOrd="1" destOrd="0" presId="urn:microsoft.com/office/officeart/2005/8/layout/pyramid1"/>
    <dgm:cxn modelId="{3CB2E240-C9BD-0E4D-97F0-5CA565E2E3E8}" srcId="{279C1EBA-7693-C74F-BD26-AAA93612C6CF}" destId="{B0FEACBE-FB56-104E-A448-4CF16007AF74}" srcOrd="3" destOrd="0" parTransId="{6140B66B-F412-1B46-BA97-3BF010AF823E}" sibTransId="{46860477-5E44-8143-B507-3CA597C2F269}"/>
    <dgm:cxn modelId="{509FCE4A-8B6F-904D-93A4-9863CC239C7F}" srcId="{279C1EBA-7693-C74F-BD26-AAA93612C6CF}" destId="{67876876-F54C-BF45-9EBC-1D914E41B849}" srcOrd="4" destOrd="0" parTransId="{208A0972-24FD-EA43-979C-74A881516177}" sibTransId="{ABC9AED8-D90A-F74E-82C5-B7DDB1C3D01C}"/>
    <dgm:cxn modelId="{B819FD4B-DFD2-444F-B87C-CF07129DB4D3}" type="presOf" srcId="{0AA33EBF-1219-2F4C-B24D-57E800D9E581}" destId="{C8DE02AB-2CD5-4443-87DA-5467762EBAD9}" srcOrd="1" destOrd="0" presId="urn:microsoft.com/office/officeart/2005/8/layout/pyramid1"/>
    <dgm:cxn modelId="{2CE55153-53EC-A841-B710-437451498A6C}" type="presOf" srcId="{67876876-F54C-BF45-9EBC-1D914E41B849}" destId="{C5C50ED6-7636-744F-8895-BF5BC7957A1F}" srcOrd="1" destOrd="0" presId="urn:microsoft.com/office/officeart/2005/8/layout/pyramid1"/>
    <dgm:cxn modelId="{41CA7875-32C6-1742-95B9-2009CBABFFDD}" srcId="{279C1EBA-7693-C74F-BD26-AAA93612C6CF}" destId="{518D7B92-20F0-B645-9C82-101332D30702}" srcOrd="1" destOrd="0" parTransId="{5EBEC2C9-F3DF-1D45-8377-F10AD2621B43}" sibTransId="{890DF637-9583-A14B-8EBA-CAEAE84AF839}"/>
    <dgm:cxn modelId="{FDD9C480-5AA4-C945-B93C-26094D19FC41}" type="presOf" srcId="{518D7B92-20F0-B645-9C82-101332D30702}" destId="{09090FDA-957F-5141-887B-F85E95367767}" srcOrd="0" destOrd="0" presId="urn:microsoft.com/office/officeart/2005/8/layout/pyramid1"/>
    <dgm:cxn modelId="{4DDE92A8-5DB9-9D4A-A822-772EF0931DCE}" type="presOf" srcId="{67876876-F54C-BF45-9EBC-1D914E41B849}" destId="{5DBB68B4-D485-0348-BDA5-5992E5486802}" srcOrd="0" destOrd="0" presId="urn:microsoft.com/office/officeart/2005/8/layout/pyramid1"/>
    <dgm:cxn modelId="{1300F8B0-B4CE-BE4B-9653-F76C641BCF9F}" srcId="{279C1EBA-7693-C74F-BD26-AAA93612C6CF}" destId="{0AA33EBF-1219-2F4C-B24D-57E800D9E581}" srcOrd="0" destOrd="0" parTransId="{8AE87E23-913B-BA45-842F-C404CB64DAF4}" sibTransId="{4F6E2D75-2EB0-7643-9B04-3708D2447064}"/>
    <dgm:cxn modelId="{DBE53DBD-6034-9E49-9F2D-3AD0D23DD84B}" type="presOf" srcId="{279C1EBA-7693-C74F-BD26-AAA93612C6CF}" destId="{306FDCCD-587F-BA42-9E43-4FBD1ABB51FC}" srcOrd="0" destOrd="0" presId="urn:microsoft.com/office/officeart/2005/8/layout/pyramid1"/>
    <dgm:cxn modelId="{6F832FC7-BBD0-0B49-910B-59786C614FF5}" type="presOf" srcId="{B0FEACBE-FB56-104E-A448-4CF16007AF74}" destId="{AE602069-788A-B64F-8751-45E051BCE3DC}" srcOrd="1" destOrd="0" presId="urn:microsoft.com/office/officeart/2005/8/layout/pyramid1"/>
    <dgm:cxn modelId="{414931DB-EE63-7640-9DEE-0774857AB687}" type="presOf" srcId="{37C71F89-D5F6-9249-827E-57714166B87E}" destId="{0B173EB2-FAE9-AB4C-A6C5-6EDAC39EBBFB}" srcOrd="1" destOrd="0" presId="urn:microsoft.com/office/officeart/2005/8/layout/pyramid1"/>
    <dgm:cxn modelId="{887CF1E0-E888-5D43-A19B-808CD527BA00}" type="presOf" srcId="{B0FEACBE-FB56-104E-A448-4CF16007AF74}" destId="{6384418E-20BC-3B43-8C5E-408893AC2E7E}" srcOrd="0" destOrd="0" presId="urn:microsoft.com/office/officeart/2005/8/layout/pyramid1"/>
    <dgm:cxn modelId="{6AC28F80-6B59-854F-8E9D-86B2FE25CE99}" type="presParOf" srcId="{306FDCCD-587F-BA42-9E43-4FBD1ABB51FC}" destId="{7964FC7D-6223-5541-BB55-2EADD460345D}" srcOrd="0" destOrd="0" presId="urn:microsoft.com/office/officeart/2005/8/layout/pyramid1"/>
    <dgm:cxn modelId="{35C82C01-883A-BF4D-801B-5E7A77EDDD44}" type="presParOf" srcId="{7964FC7D-6223-5541-BB55-2EADD460345D}" destId="{9B7E03CB-A2B8-BC4B-8D9C-AB974AD576F0}" srcOrd="0" destOrd="0" presId="urn:microsoft.com/office/officeart/2005/8/layout/pyramid1"/>
    <dgm:cxn modelId="{6544FA94-BB6F-0C4D-819D-1513114FE2F9}" type="presParOf" srcId="{7964FC7D-6223-5541-BB55-2EADD460345D}" destId="{C8DE02AB-2CD5-4443-87DA-5467762EBAD9}" srcOrd="1" destOrd="0" presId="urn:microsoft.com/office/officeart/2005/8/layout/pyramid1"/>
    <dgm:cxn modelId="{017B8B41-B134-6B4D-99FB-B93597EC4023}" type="presParOf" srcId="{306FDCCD-587F-BA42-9E43-4FBD1ABB51FC}" destId="{605F32DA-C7D4-584C-9E07-61CFC70167F9}" srcOrd="1" destOrd="0" presId="urn:microsoft.com/office/officeart/2005/8/layout/pyramid1"/>
    <dgm:cxn modelId="{2610B0D1-D6B2-F34A-BC12-63C25C6733C1}" type="presParOf" srcId="{605F32DA-C7D4-584C-9E07-61CFC70167F9}" destId="{09090FDA-957F-5141-887B-F85E95367767}" srcOrd="0" destOrd="0" presId="urn:microsoft.com/office/officeart/2005/8/layout/pyramid1"/>
    <dgm:cxn modelId="{DB496FA5-D6CF-AF45-931E-4AA5973DE061}" type="presParOf" srcId="{605F32DA-C7D4-584C-9E07-61CFC70167F9}" destId="{C2E5B0BF-F8A1-C94B-8E71-B1102C11FFCA}" srcOrd="1" destOrd="0" presId="urn:microsoft.com/office/officeart/2005/8/layout/pyramid1"/>
    <dgm:cxn modelId="{1A70569B-14E3-B144-A937-F3047863F948}" type="presParOf" srcId="{306FDCCD-587F-BA42-9E43-4FBD1ABB51FC}" destId="{693B9FD2-9CFB-D545-83D8-3F9BFBA41014}" srcOrd="2" destOrd="0" presId="urn:microsoft.com/office/officeart/2005/8/layout/pyramid1"/>
    <dgm:cxn modelId="{ED80D6A2-DFE0-E642-8522-CCB629E7A77D}" type="presParOf" srcId="{693B9FD2-9CFB-D545-83D8-3F9BFBA41014}" destId="{0A22CF5B-F30C-4141-B54E-E8FC7E1C4C95}" srcOrd="0" destOrd="0" presId="urn:microsoft.com/office/officeart/2005/8/layout/pyramid1"/>
    <dgm:cxn modelId="{6F3236F5-51D5-7B44-9896-06AB324705C6}" type="presParOf" srcId="{693B9FD2-9CFB-D545-83D8-3F9BFBA41014}" destId="{0B173EB2-FAE9-AB4C-A6C5-6EDAC39EBBFB}" srcOrd="1" destOrd="0" presId="urn:microsoft.com/office/officeart/2005/8/layout/pyramid1"/>
    <dgm:cxn modelId="{84B92C38-BCF2-5843-BA8E-261B49B98C0F}" type="presParOf" srcId="{306FDCCD-587F-BA42-9E43-4FBD1ABB51FC}" destId="{C19F4C30-FA9E-9545-9BA4-CB8BD5260727}" srcOrd="3" destOrd="0" presId="urn:microsoft.com/office/officeart/2005/8/layout/pyramid1"/>
    <dgm:cxn modelId="{650C43EA-87B7-7341-A29B-0CE9EC918E18}" type="presParOf" srcId="{C19F4C30-FA9E-9545-9BA4-CB8BD5260727}" destId="{6384418E-20BC-3B43-8C5E-408893AC2E7E}" srcOrd="0" destOrd="0" presId="urn:microsoft.com/office/officeart/2005/8/layout/pyramid1"/>
    <dgm:cxn modelId="{03C004E4-EC03-5045-A90A-CD4B69589469}" type="presParOf" srcId="{C19F4C30-FA9E-9545-9BA4-CB8BD5260727}" destId="{AE602069-788A-B64F-8751-45E051BCE3DC}" srcOrd="1" destOrd="0" presId="urn:microsoft.com/office/officeart/2005/8/layout/pyramid1"/>
    <dgm:cxn modelId="{23BAE631-D5C4-4E41-A0F3-045F0A29BC45}" type="presParOf" srcId="{306FDCCD-587F-BA42-9E43-4FBD1ABB51FC}" destId="{31355431-6216-5448-B4BE-C95B30E2B21B}" srcOrd="4" destOrd="0" presId="urn:microsoft.com/office/officeart/2005/8/layout/pyramid1"/>
    <dgm:cxn modelId="{4CBCDE8A-FA47-124D-B371-AB9DECBD06FE}" type="presParOf" srcId="{31355431-6216-5448-B4BE-C95B30E2B21B}" destId="{5DBB68B4-D485-0348-BDA5-5992E5486802}" srcOrd="0" destOrd="0" presId="urn:microsoft.com/office/officeart/2005/8/layout/pyramid1"/>
    <dgm:cxn modelId="{5B457709-58D8-7C4A-A78D-5789C731B56F}" type="presParOf" srcId="{31355431-6216-5448-B4BE-C95B30E2B21B}" destId="{C5C50ED6-7636-744F-8895-BF5BC7957A1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5082"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1955" y="0"/>
          <a:ext cx="240920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Primers on LLMs, </a:t>
          </a:r>
          <a:r>
            <a:rPr lang="en-GB" sz="1400" kern="1200" dirty="0" err="1">
              <a:latin typeface="Work Sans" pitchFamily="2" charset="77"/>
            </a:rPr>
            <a:t>LangChain</a:t>
          </a:r>
          <a:r>
            <a:rPr lang="en-GB" sz="1400" kern="1200" dirty="0">
              <a:latin typeface="Work Sans" pitchFamily="2" charset="77"/>
            </a:rPr>
            <a:t>, RAG</a:t>
          </a:r>
        </a:p>
      </dsp:txBody>
      <dsp:txXfrm>
        <a:off x="511955" y="0"/>
        <a:ext cx="2409200" cy="515081"/>
      </dsp:txXfrm>
    </dsp:sp>
    <dsp:sp modelId="{63A157F7-CC3B-F04F-9722-0F6002431311}">
      <dsp:nvSpPr>
        <dsp:cNvPr id="0" name=""/>
        <dsp:cNvSpPr/>
      </dsp:nvSpPr>
      <dsp:spPr>
        <a:xfrm>
          <a:off x="149168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83550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 with LangGraph</a:t>
          </a:r>
        </a:p>
      </dsp:txBody>
      <dsp:txXfrm>
        <a:off x="2835503" y="772622"/>
        <a:ext cx="1496630" cy="515081"/>
      </dsp:txXfrm>
    </dsp:sp>
    <dsp:sp modelId="{9A1AA971-9CFB-074A-95D8-A8FA4245F243}">
      <dsp:nvSpPr>
        <dsp:cNvPr id="0" name=""/>
        <dsp:cNvSpPr/>
      </dsp:nvSpPr>
      <dsp:spPr>
        <a:xfrm>
          <a:off x="351943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406965" y="0"/>
          <a:ext cx="1646293"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b="0" kern="1200" dirty="0">
              <a:latin typeface="Work Sans" pitchFamily="2" charset="77"/>
            </a:rPr>
            <a:t>Agents (cont.) and MCP</a:t>
          </a:r>
        </a:p>
      </dsp:txBody>
      <dsp:txXfrm>
        <a:off x="4406965" y="0"/>
        <a:ext cx="1646293" cy="515081"/>
      </dsp:txXfrm>
    </dsp:sp>
    <dsp:sp modelId="{4E547AB7-5F80-6243-B949-00C944B70F9C}">
      <dsp:nvSpPr>
        <dsp:cNvPr id="0" name=""/>
        <dsp:cNvSpPr/>
      </dsp:nvSpPr>
      <dsp:spPr>
        <a:xfrm>
          <a:off x="516572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6128090"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Deep-Dive into AI Gateway</a:t>
          </a:r>
        </a:p>
      </dsp:txBody>
      <dsp:txXfrm>
        <a:off x="6128090" y="772622"/>
        <a:ext cx="1496630" cy="515081"/>
      </dsp:txXfrm>
    </dsp:sp>
    <dsp:sp modelId="{676348E8-5825-7F44-AF99-AD6FD600F736}">
      <dsp:nvSpPr>
        <dsp:cNvPr id="0" name=""/>
        <dsp:cNvSpPr/>
      </dsp:nvSpPr>
      <dsp:spPr>
        <a:xfrm>
          <a:off x="6812020"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699552" y="0"/>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Deployment and Evaluations</a:t>
          </a:r>
        </a:p>
      </dsp:txBody>
      <dsp:txXfrm>
        <a:off x="7699552" y="0"/>
        <a:ext cx="1496630" cy="515081"/>
      </dsp:txXfrm>
    </dsp:sp>
    <dsp:sp modelId="{02524787-B3FF-B540-BBC2-A6F996867300}">
      <dsp:nvSpPr>
        <dsp:cNvPr id="0" name=""/>
        <dsp:cNvSpPr/>
      </dsp:nvSpPr>
      <dsp:spPr>
        <a:xfrm>
          <a:off x="8383481"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7101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71013" y="772622"/>
        <a:ext cx="1496630" cy="515081"/>
      </dsp:txXfrm>
    </dsp:sp>
    <dsp:sp modelId="{95FEB096-05C8-0845-883C-CD7F3F32DE16}">
      <dsp:nvSpPr>
        <dsp:cNvPr id="0" name=""/>
        <dsp:cNvSpPr/>
      </dsp:nvSpPr>
      <dsp:spPr>
        <a:xfrm>
          <a:off x="99549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1D268-A3AF-1E4D-A809-1C4346ECBD51}">
      <dsp:nvSpPr>
        <dsp:cNvPr id="0" name=""/>
        <dsp:cNvSpPr/>
      </dsp:nvSpPr>
      <dsp:spPr>
        <a:xfrm>
          <a:off x="3603"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1. Integration Maze</a:t>
          </a:r>
        </a:p>
      </dsp:txBody>
      <dsp:txXfrm>
        <a:off x="3603" y="5036"/>
        <a:ext cx="2577814" cy="1162050"/>
      </dsp:txXfrm>
    </dsp:sp>
    <dsp:sp modelId="{16F00CFA-22ED-3648-A9C2-34A97EEEC8D0}">
      <dsp:nvSpPr>
        <dsp:cNvPr id="0" name=""/>
        <dsp:cNvSpPr/>
      </dsp:nvSpPr>
      <dsp:spPr>
        <a:xfrm>
          <a:off x="277509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2. Inconsistency and Versioning</a:t>
          </a:r>
        </a:p>
      </dsp:txBody>
      <dsp:txXfrm>
        <a:off x="2775092" y="5036"/>
        <a:ext cx="2577814" cy="1162050"/>
      </dsp:txXfrm>
    </dsp:sp>
    <dsp:sp modelId="{9E88F80F-3241-324A-942E-37AB09A86120}">
      <dsp:nvSpPr>
        <dsp:cNvPr id="0" name=""/>
        <dsp:cNvSpPr/>
      </dsp:nvSpPr>
      <dsp:spPr>
        <a:xfrm>
          <a:off x="554658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3. Scalability and Reliability</a:t>
          </a:r>
        </a:p>
      </dsp:txBody>
      <dsp:txXfrm>
        <a:off x="5546582" y="5036"/>
        <a:ext cx="2577814" cy="1162050"/>
      </dsp:txXfrm>
    </dsp:sp>
    <dsp:sp modelId="{013BC9B8-AD74-4F46-8106-C808248C8312}">
      <dsp:nvSpPr>
        <dsp:cNvPr id="0" name=""/>
        <dsp:cNvSpPr/>
      </dsp:nvSpPr>
      <dsp:spPr>
        <a:xfrm>
          <a:off x="3603"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4. Lack of Governance</a:t>
          </a:r>
        </a:p>
      </dsp:txBody>
      <dsp:txXfrm>
        <a:off x="3603" y="1360761"/>
        <a:ext cx="2577814" cy="1162050"/>
      </dsp:txXfrm>
    </dsp:sp>
    <dsp:sp modelId="{44ACCA7C-6813-5E4B-BC6B-F48B5D114284}">
      <dsp:nvSpPr>
        <dsp:cNvPr id="0" name=""/>
        <dsp:cNvSpPr/>
      </dsp:nvSpPr>
      <dsp:spPr>
        <a:xfrm>
          <a:off x="277509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5. Open-Source Integration</a:t>
          </a:r>
        </a:p>
      </dsp:txBody>
      <dsp:txXfrm>
        <a:off x="2775092" y="1360761"/>
        <a:ext cx="2577814" cy="1162050"/>
      </dsp:txXfrm>
    </dsp:sp>
    <dsp:sp modelId="{CA62E46D-9BFD-8E46-BF4F-15AA416849BE}">
      <dsp:nvSpPr>
        <dsp:cNvPr id="0" name=""/>
        <dsp:cNvSpPr/>
      </dsp:nvSpPr>
      <dsp:spPr>
        <a:xfrm>
          <a:off x="554658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6. Observability Black Hole</a:t>
          </a:r>
        </a:p>
      </dsp:txBody>
      <dsp:txXfrm>
        <a:off x="5546582" y="1360761"/>
        <a:ext cx="2577814" cy="11620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5BCF-5A07-4E47-AD9A-420218CE14DB}">
      <dsp:nvSpPr>
        <dsp:cNvPr id="0" name=""/>
        <dsp:cNvSpPr/>
      </dsp:nvSpPr>
      <dsp:spPr>
        <a:xfrm>
          <a:off x="984657" y="67153"/>
          <a:ext cx="9377936" cy="183201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E7C0E4-320F-014E-A839-BFAA4AD707A3}">
      <dsp:nvSpPr>
        <dsp:cNvPr id="0" name=""/>
        <dsp:cNvSpPr/>
      </dsp:nvSpPr>
      <dsp:spPr>
        <a:xfrm>
          <a:off x="660141" y="311422"/>
          <a:ext cx="2995811" cy="1343480"/>
        </a:xfrm>
        <a:prstGeom prst="roundRect">
          <a:avLst>
            <a:gd name="adj" fmla="val 10000"/>
          </a:avLst>
        </a:prstGeom>
        <a:blipFill dpi="0" rotWithShape="1">
          <a:blip xmlns:r="http://schemas.openxmlformats.org/officeDocument/2006/relationships" r:embed="rId1"/>
          <a:srcRect/>
          <a:stretch>
            <a:fillRect l="784" t="-68605" r="-784" b="-73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0418F-15FD-BF40-A0B8-7C10BCD06727}">
      <dsp:nvSpPr>
        <dsp:cNvPr id="0" name=""/>
        <dsp:cNvSpPr/>
      </dsp:nvSpPr>
      <dsp:spPr>
        <a:xfrm rot="10800000">
          <a:off x="660141" y="1656527"/>
          <a:ext cx="2995811" cy="2980266"/>
        </a:xfrm>
        <a:prstGeom prst="round2SameRect">
          <a:avLst>
            <a:gd name="adj1" fmla="val 10500"/>
            <a:gd name="adj2" fmla="val 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800" kern="1200" dirty="0">
              <a:latin typeface="Work Sans" pitchFamily="2" charset="77"/>
            </a:rPr>
          </a:br>
          <a:r>
            <a:rPr lang="en-GB" sz="1200" kern="1200" dirty="0">
              <a:latin typeface="Work Sans" pitchFamily="2" charset="77"/>
            </a:rPr>
            <a:t>❌ </a:t>
          </a:r>
          <a:r>
            <a:rPr lang="en-IN" sz="1400" kern="1200" dirty="0">
              <a:latin typeface="Work Sans" pitchFamily="2" charset="77"/>
            </a:rPr>
            <a:t>No centralized logs = No audit trail</a:t>
          </a:r>
          <a:br>
            <a:rPr lang="en-IN" sz="1400" kern="1200" dirty="0">
              <a:latin typeface="Work Sans" pitchFamily="2" charset="77"/>
            </a:rPr>
          </a:br>
          <a:r>
            <a:rPr lang="en-GB" sz="1400" kern="1200" dirty="0">
              <a:latin typeface="Work Sans" pitchFamily="2" charset="77"/>
            </a:rPr>
            <a:t>❌ </a:t>
          </a:r>
          <a:r>
            <a:rPr lang="en-IN" sz="1400" kern="1200" dirty="0">
              <a:latin typeface="Work Sans" pitchFamily="2" charset="77"/>
            </a:rPr>
            <a:t>Exposure to regulatory non-compliance</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800" kern="1200" dirty="0">
              <a:latin typeface="Work Sans" pitchFamily="2" charset="77"/>
            </a:rPr>
          </a:br>
          <a:r>
            <a:rPr lang="en-IN" sz="1400" kern="1200" dirty="0">
              <a:latin typeface="Work Sans" pitchFamily="2" charset="77"/>
            </a:rPr>
            <a:t>✅ Unified logging of prompts &amp; responses</a:t>
          </a:r>
          <a:br>
            <a:rPr lang="en-IN" sz="1400" kern="1200" dirty="0">
              <a:latin typeface="Work Sans" pitchFamily="2" charset="77"/>
            </a:rPr>
          </a:br>
          <a:r>
            <a:rPr lang="en-IN" sz="1400" kern="1200" dirty="0">
              <a:latin typeface="Work Sans" pitchFamily="2" charset="77"/>
            </a:rPr>
            <a:t>✅ Role-based access control</a:t>
          </a:r>
        </a:p>
      </dsp:txBody>
      <dsp:txXfrm rot="10800000">
        <a:off x="751794" y="1656527"/>
        <a:ext cx="2812505" cy="2888613"/>
      </dsp:txXfrm>
    </dsp:sp>
    <dsp:sp modelId="{49844835-1031-2249-A878-08F6F43906D5}">
      <dsp:nvSpPr>
        <dsp:cNvPr id="0" name=""/>
        <dsp:cNvSpPr/>
      </dsp:nvSpPr>
      <dsp:spPr>
        <a:xfrm>
          <a:off x="4332996" y="311422"/>
          <a:ext cx="2995811" cy="1343480"/>
        </a:xfrm>
        <a:prstGeom prst="roundRect">
          <a:avLst>
            <a:gd name="adj" fmla="val 10000"/>
          </a:avLst>
        </a:prstGeom>
        <a:blipFill dpi="0" rotWithShape="1">
          <a:blip xmlns:r="http://schemas.openxmlformats.org/officeDocument/2006/relationships" r:embed="rId2"/>
          <a:srcRect/>
          <a:stretch>
            <a:fillRect l="593" t="-59734" r="-593" b="-1026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7965EE-CBBA-7F4B-8324-D6A0E24AE298}">
      <dsp:nvSpPr>
        <dsp:cNvPr id="0" name=""/>
        <dsp:cNvSpPr/>
      </dsp:nvSpPr>
      <dsp:spPr>
        <a:xfrm rot="10800000">
          <a:off x="4332996"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sp:txBody>
      <dsp:txXfrm rot="10800000">
        <a:off x="4424649" y="1656527"/>
        <a:ext cx="2812505" cy="2888613"/>
      </dsp:txXfrm>
    </dsp:sp>
    <dsp:sp modelId="{72236088-99ED-0140-B390-620BD7416E1B}">
      <dsp:nvSpPr>
        <dsp:cNvPr id="0" name=""/>
        <dsp:cNvSpPr/>
      </dsp:nvSpPr>
      <dsp:spPr>
        <a:xfrm>
          <a:off x="8005851" y="311422"/>
          <a:ext cx="2995811" cy="1343480"/>
        </a:xfrm>
        <a:prstGeom prst="roundRect">
          <a:avLst>
            <a:gd name="adj" fmla="val 10000"/>
          </a:avLst>
        </a:prstGeom>
        <a:blipFill dpi="0" rotWithShape="1">
          <a:blip xmlns:r="http://schemas.openxmlformats.org/officeDocument/2006/relationships" r:embed="rId3"/>
          <a:srcRect/>
          <a:stretch>
            <a:fillRect l="212" t="-18182" r="-212" b="-518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519043-5F7D-024A-872C-41ADD4A23692}">
      <dsp:nvSpPr>
        <dsp:cNvPr id="0" name=""/>
        <dsp:cNvSpPr/>
      </dsp:nvSpPr>
      <dsp:spPr>
        <a:xfrm rot="10800000">
          <a:off x="8005851"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sp:txBody>
      <dsp:txXfrm rot="10800000">
        <a:off x="8097504" y="1656527"/>
        <a:ext cx="2812505" cy="2888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E03CB-A2B8-BC4B-8D9C-AB974AD576F0}">
      <dsp:nvSpPr>
        <dsp:cNvPr id="0" name=""/>
        <dsp:cNvSpPr/>
      </dsp:nvSpPr>
      <dsp:spPr>
        <a:xfrm>
          <a:off x="3251199" y="0"/>
          <a:ext cx="16255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And</a:t>
          </a:r>
        </a:p>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More!</a:t>
          </a:r>
        </a:p>
      </dsp:txBody>
      <dsp:txXfrm>
        <a:off x="3251199" y="0"/>
        <a:ext cx="1625599" cy="1154853"/>
      </dsp:txXfrm>
    </dsp:sp>
    <dsp:sp modelId="{09090FDA-957F-5141-887B-F85E95367767}">
      <dsp:nvSpPr>
        <dsp:cNvPr id="0" name=""/>
        <dsp:cNvSpPr/>
      </dsp:nvSpPr>
      <dsp:spPr>
        <a:xfrm>
          <a:off x="2438400" y="1154853"/>
          <a:ext cx="32511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Connected AI that Acts (Agents, MCP)</a:t>
          </a:r>
        </a:p>
      </dsp:txBody>
      <dsp:txXfrm>
        <a:off x="3007360" y="1154853"/>
        <a:ext cx="2113280" cy="1154853"/>
      </dsp:txXfrm>
    </dsp:sp>
    <dsp:sp modelId="{0A22CF5B-F30C-4141-B54E-E8FC7E1C4C95}">
      <dsp:nvSpPr>
        <dsp:cNvPr id="0" name=""/>
        <dsp:cNvSpPr/>
      </dsp:nvSpPr>
      <dsp:spPr>
        <a:xfrm>
          <a:off x="1625599" y="2309706"/>
          <a:ext cx="48768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grounds responses in provided context (RAG)</a:t>
          </a:r>
        </a:p>
      </dsp:txBody>
      <dsp:txXfrm>
        <a:off x="2479039" y="2309706"/>
        <a:ext cx="3169920" cy="1154853"/>
      </dsp:txXfrm>
    </dsp:sp>
    <dsp:sp modelId="{6384418E-20BC-3B43-8C5E-408893AC2E7E}">
      <dsp:nvSpPr>
        <dsp:cNvPr id="0" name=""/>
        <dsp:cNvSpPr/>
      </dsp:nvSpPr>
      <dsp:spPr>
        <a:xfrm>
          <a:off x="812800" y="3464559"/>
          <a:ext cx="65023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follows instructions well (Instruction-tuning)</a:t>
          </a:r>
        </a:p>
      </dsp:txBody>
      <dsp:txXfrm>
        <a:off x="1950720" y="3464559"/>
        <a:ext cx="4226560" cy="1154853"/>
      </dsp:txXfrm>
    </dsp:sp>
    <dsp:sp modelId="{5DBB68B4-D485-0348-BDA5-5992E5486802}">
      <dsp:nvSpPr>
        <dsp:cNvPr id="0" name=""/>
        <dsp:cNvSpPr/>
      </dsp:nvSpPr>
      <dsp:spPr>
        <a:xfrm>
          <a:off x="0" y="4619412"/>
          <a:ext cx="81280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trained on huge amounts of text data (Foundation models)</a:t>
          </a:r>
        </a:p>
      </dsp:txBody>
      <dsp:txXfrm>
        <a:off x="1422399" y="4619412"/>
        <a:ext cx="5283200" cy="1154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6DDDB-654F-D80D-327B-74A0822A3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9C1C5-83EE-DB6A-0ECD-E02B0B46162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3E74D5E-F737-AEA6-FA51-904D6748BF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9815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B35A-4AD2-18F5-5A9D-07270AB4C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ECEEE-4C3D-F8CD-1B30-44D7639BE60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4682C448-F09C-96B2-0EDB-C1F766FB23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3775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69121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37E83-B5DA-AF39-2CA6-9820B42A9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5D047-F4F4-EF9D-A7CC-AF4BC484DCB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888533-ABEB-37A9-528E-5BD6DCA1AA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Prototyping with GenAI is relatively easy, but when you move from that simple prototype to a full-blown production application, things can get messy—fast. That mess is what we call the </a:t>
            </a:r>
            <a:r>
              <a:rPr lang="en-IN" b="1" dirty="0"/>
              <a:t>"productionizing nightmare."</a:t>
            </a:r>
            <a:r>
              <a:rPr lang="en-IN" dirty="0"/>
              <a:t> </a:t>
            </a:r>
            <a:r>
              <a:rPr lang="en-IN" b="1" dirty="0"/>
              <a:t>This applies regardless of whether you're using open-source or proprietary models.</a:t>
            </a:r>
            <a:r>
              <a:rPr lang="en-IN" dirty="0"/>
              <a:t> What "productionizing" essentially means is that it's not just about a cool demo or a quick experiment. It's about building something that is reliable, secure, and scalable enough to serve thousands of customers. </a:t>
            </a:r>
            <a:endParaRPr lang="en-US" dirty="0"/>
          </a:p>
        </p:txBody>
      </p:sp>
    </p:spTree>
    <p:extLst>
      <p:ext uri="{BB962C8B-B14F-4D97-AF65-F5344CB8AC3E}">
        <p14:creationId xmlns:p14="http://schemas.microsoft.com/office/powerpoint/2010/main" val="3477124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Imagine a large financial services firm. Their legal team is using an AI application to summarize complex legal contracts—a process that handles highly sensitive client data. &lt;The Problem&gt; They’re using a third-party LLM for this task. While the vendor guarantees data privacy, the CISO and compliance teams raise a major red flag: </a:t>
            </a:r>
            <a:r>
              <a:rPr lang="en-IN" sz="1200" b="1" kern="1200" dirty="0">
                <a:solidFill>
                  <a:schemeClr val="tx1"/>
                </a:solidFill>
                <a:effectLst/>
                <a:latin typeface="+mn-lt"/>
                <a:ea typeface="+mn-ea"/>
                <a:cs typeface="+mn-cs"/>
              </a:rPr>
              <a:t>there is no centralized, verifiable record</a:t>
            </a:r>
            <a:r>
              <a:rPr lang="en-IN" sz="1200" kern="1200" dirty="0">
                <a:solidFill>
                  <a:schemeClr val="tx1"/>
                </a:solidFill>
                <a:effectLst/>
                <a:latin typeface="+mn-lt"/>
                <a:ea typeface="+mn-ea"/>
                <a:cs typeface="+mn-cs"/>
              </a:rPr>
              <a:t> of every prompt and response. &lt;The Risk&gt;If they face a regulatory audit, they have no way to prove exactly what data was sent to the model or what the model's output was. The company lacks the </a:t>
            </a:r>
            <a:r>
              <a:rPr lang="en-IN" sz="1200" b="1" kern="1200" dirty="0">
                <a:solidFill>
                  <a:schemeClr val="tx1"/>
                </a:solidFill>
                <a:effectLst/>
                <a:latin typeface="+mn-lt"/>
                <a:ea typeface="+mn-ea"/>
                <a:cs typeface="+mn-cs"/>
              </a:rPr>
              <a:t>auditable chain of custody</a:t>
            </a:r>
            <a:r>
              <a:rPr lang="en-IN" sz="1200" kern="1200" dirty="0">
                <a:solidFill>
                  <a:schemeClr val="tx1"/>
                </a:solidFill>
                <a:effectLst/>
                <a:latin typeface="+mn-lt"/>
                <a:ea typeface="+mn-ea"/>
                <a:cs typeface="+mn-cs"/>
              </a:rPr>
              <a:t> required for governance and compliance. &lt;The Impact&gt;The project is effectively dead on arrival until a solution can provide that forensic record.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17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Now, imagine a massive e-commerce company with dozens of business units, all using various AI models for different tasks—from customer service chatbots to product description generation. Your budget is </a:t>
            </a:r>
            <a:r>
              <a:rPr lang="en-IN" sz="1200" kern="1200" dirty="0" err="1">
                <a:solidFill>
                  <a:schemeClr val="tx1"/>
                </a:solidFill>
                <a:effectLst/>
                <a:latin typeface="+mn-lt"/>
                <a:ea typeface="+mn-ea"/>
                <a:cs typeface="+mn-cs"/>
              </a:rPr>
              <a:t>spiraling</a:t>
            </a:r>
            <a:r>
              <a:rPr lang="en-IN" sz="1200" kern="1200" dirty="0">
                <a:solidFill>
                  <a:schemeClr val="tx1"/>
                </a:solidFill>
                <a:effectLst/>
                <a:latin typeface="+mn-lt"/>
                <a:ea typeface="+mn-ea"/>
                <a:cs typeface="+mn-cs"/>
              </a:rPr>
              <a:t> out of control. Each business unit is managing its own API keys and contracts with different vendors. &lt;The Problem&gt;There's no centralized way to monitor token usage or set granular spending caps. Worse, the teams are getting "locked in" to specific models. &lt;The Risk&gt; When a more cost-effective alternative becomes available or a vendor raises prices, the engineering effort required to switch models would be massive, essentially making it impossible. &lt;The Impact&gt;The company is losing its ability to negotiate better deals and optimize costs at scale, directly impacting the bottom line. Imagine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let's look at a major automotive manufacturer that relies on a </a:t>
            </a:r>
            <a:r>
              <a:rPr lang="en-IN" sz="1200" b="1" kern="1200" dirty="0">
                <a:solidFill>
                  <a:schemeClr val="tx1"/>
                </a:solidFill>
                <a:effectLst/>
                <a:latin typeface="+mn-lt"/>
                <a:ea typeface="+mn-ea"/>
                <a:cs typeface="+mn-cs"/>
              </a:rPr>
              <a:t>GenAI-powered in-vehicle assistant</a:t>
            </a:r>
            <a:r>
              <a:rPr lang="en-IN" sz="1200" kern="1200" dirty="0">
                <a:solidFill>
                  <a:schemeClr val="tx1"/>
                </a:solidFill>
                <a:effectLst/>
                <a:latin typeface="+mn-lt"/>
                <a:ea typeface="+mn-ea"/>
                <a:cs typeface="+mn-cs"/>
              </a:rPr>
              <a:t> for navigation, conversational search, and real-time infotainment. This system uses a specific LLM as its central intelligence. &lt;The Problem&gt;At 3:00 AM, that single LLM provider experiences a system-wide outage. The in-vehicle assistant, which has a direct dependency on that one provider, becomes unresponsive. &lt;The Risk&gt; Customers can no longer use voice commands for navigation, entertainment, or even simple queries. The core functionality of a key customer-facing feature grinds to a halt. There are no automatic fallbacks to a secondary model, and no pre-arranged plan for business continuity &lt;The Impact&gt;. The company’s brand reputation and customer satisfaction are at risk due to a single-point-of-failure in its AI stack.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03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CF50-B753-2991-EBAE-4A254825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A4AC5-AC13-A898-9E30-F8497031806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C41226AF-6C36-283D-3042-3EF01BBF20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7451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20A9-033A-49AF-16F2-7DFD36B09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1CBB2-2202-3627-BBD6-0EA79EF2AB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6714E8-776E-DE01-EA28-A27D7C81F3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So what links these critical business problems together? &lt;Click&gt; The answer lies in the day-to-day technical complexities facing your developers. &lt;Click&gt; I will be highlighting 6 distinct issues here, but there are quite a few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065346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00F-AA2B-E706-9BEC-0684E4411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D65E0-2203-EC35-496A-105FA11B3F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902AEC-76DC-B392-B85D-36745A22D7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most fundamental problem a developer faces is </a:t>
            </a:r>
            <a:r>
              <a:rPr lang="en-IN" sz="1200" b="1" kern="1200" dirty="0">
                <a:solidFill>
                  <a:schemeClr val="tx1"/>
                </a:solidFill>
                <a:effectLst/>
                <a:latin typeface="+mn-lt"/>
                <a:ea typeface="+mn-ea"/>
                <a:cs typeface="+mn-cs"/>
              </a:rPr>
              <a:t>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Say your team wants to compare different models (GPT4 vs Claude 3.7) for cost, or same model from different model providers (DeepSeek from its official API vs. from </a:t>
            </a:r>
            <a:r>
              <a:rPr lang="en-IN" dirty="0" err="1"/>
              <a:t>Groq</a:t>
            </a:r>
            <a:r>
              <a:rPr lang="en-IN" dirty="0"/>
              <a:t>) for latency, or in general just experiment for improving performance. </a:t>
            </a:r>
            <a:r>
              <a:rPr lang="en-IN" sz="1200" kern="1200" dirty="0">
                <a:solidFill>
                  <a:schemeClr val="tx1"/>
                </a:solidFill>
                <a:effectLst/>
                <a:latin typeface="+mn-lt"/>
                <a:ea typeface="+mn-ea"/>
                <a:cs typeface="+mn-cs"/>
              </a:rPr>
              <a:t>They have to spend countless hours writing custom code for each model, each with its own API and SDK.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makes your system fragile and a pain to maintain.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If a model goes down, or you want to switch to a cheaper one, you have to manually change code in every single application. That’s a massive refactor.</a:t>
            </a:r>
          </a:p>
          <a:p>
            <a:endParaRPr lang="en-US" dirty="0"/>
          </a:p>
        </p:txBody>
      </p:sp>
    </p:spTree>
    <p:extLst>
      <p:ext uri="{BB962C8B-B14F-4D97-AF65-F5344CB8AC3E}">
        <p14:creationId xmlns:p14="http://schemas.microsoft.com/office/powerpoint/2010/main" val="3340859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79E81-5958-CB12-9408-BA13F7516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3D45B-58D1-44F9-82CE-9168CC0352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98A02-648C-6782-8819-1EFD32DB5A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 developer has solved the integration problem, they face the issue of managing prompts and getting consistent results across different models. </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Your prompts—the instructions you give the AI—are often the most valuable part of your application. But without a central system, prompts are just hard-coded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 can't version them, A/B test them, or ensure everyone is using the latest, most effective version.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same prompt can produce wildly different results depending on the model, leading to unpredictable responses.</a:t>
            </a:r>
          </a:p>
          <a:p>
            <a:endParaRPr lang="en-US" dirty="0"/>
          </a:p>
        </p:txBody>
      </p:sp>
    </p:spTree>
    <p:extLst>
      <p:ext uri="{BB962C8B-B14F-4D97-AF65-F5344CB8AC3E}">
        <p14:creationId xmlns:p14="http://schemas.microsoft.com/office/powerpoint/2010/main" val="3259108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1E930-5FC5-F064-3604-A6FA407E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FEF1-E179-163D-C9BA-12D2803D9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8FB495-30F6-E2FD-7D21-44341E8207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After a team has a working prototype, their next concern is making it robust for real-world traffic, which is where the </a:t>
            </a:r>
            <a:r>
              <a:rPr lang="en-IN" sz="1200" b="1" kern="1200" dirty="0">
                <a:solidFill>
                  <a:schemeClr val="tx1"/>
                </a:solidFill>
                <a:effectLst/>
                <a:latin typeface="+mn-lt"/>
                <a:ea typeface="+mn-ea"/>
                <a:cs typeface="+mn-cs"/>
              </a:rPr>
              <a:t>scalability and reliability</a:t>
            </a:r>
            <a:r>
              <a:rPr lang="en-IN" sz="1200" kern="1200" dirty="0">
                <a:solidFill>
                  <a:schemeClr val="tx1"/>
                </a:solidFill>
                <a:effectLst/>
                <a:latin typeface="+mn-lt"/>
                <a:ea typeface="+mn-ea"/>
                <a:cs typeface="+mn-cs"/>
              </a:rPr>
              <a:t> becomes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your user base grows, you need to be able to handle a high volume of requests. </a:t>
            </a:r>
            <a:r>
              <a:rPr lang="en-IN" dirty="0"/>
              <a:t>Your application might be a real-time chatbot or an AI-powered assistant</a:t>
            </a:r>
            <a:r>
              <a:rPr lang="en-IN" sz="1200" kern="1200" dirty="0">
                <a:solidFill>
                  <a:schemeClr val="tx1"/>
                </a:solidFill>
                <a:effectLst/>
                <a:latin typeface="+mn-lt"/>
                <a:ea typeface="+mn-ea"/>
                <a:cs typeface="+mn-cs"/>
              </a:rPr>
              <a:t>, where predictable response times are crucial. But you’re solely at the mercy of your model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during a sudden traffic spike? You’re hit with rate limits.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Or there can also be service outages when an entire service like OpenAI or Anthropic goes down for maintenance.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Your whole application goes down for a while. </a:t>
            </a:r>
            <a:endParaRPr lang="en-US" dirty="0"/>
          </a:p>
        </p:txBody>
      </p:sp>
    </p:spTree>
    <p:extLst>
      <p:ext uri="{BB962C8B-B14F-4D97-AF65-F5344CB8AC3E}">
        <p14:creationId xmlns:p14="http://schemas.microsoft.com/office/powerpoint/2010/main" val="33522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9FC6-8306-832D-A3C6-693B3B7E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B926B-1E0E-66D5-FB58-FE00BBFDC4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FD613E-4BD1-B316-01D0-765A30DDAB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is a higher-level problem, that is the lack of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soon as you scale beyond a single project or team, you lose control over everything.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Security: There's no way to apply a consistent security policy across all your models. Also every model requires its own API key. Managing these keys, ensuring sensitive data isn't leaking to third parties, and staying compliant with regulations like GDPR or HIPAA becomes a huge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Access: You can't set rate limits for specific users or enforce a standard like Role-Based Access Control (RBAC) to ensure that only authorized teams can access certain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Costs: On top of that, you can't enforce budget controls by setting cost-based or token-based quotas.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Every team becomes a silo, and the risk of data leakage, accidental overspending, or unauthorized access skyrockets. It’s a massive </a:t>
            </a:r>
            <a:endParaRPr lang="en-US" dirty="0"/>
          </a:p>
        </p:txBody>
      </p:sp>
    </p:spTree>
    <p:extLst>
      <p:ext uri="{BB962C8B-B14F-4D97-AF65-F5344CB8AC3E}">
        <p14:creationId xmlns:p14="http://schemas.microsoft.com/office/powerpoint/2010/main" val="25949851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7C83-04E1-2897-7709-1F39245BB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0F020-ADBA-4421-545F-66AC2D608B5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47144C-D86A-2936-BD9D-CBBACDD026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more specifically consider </a:t>
            </a:r>
            <a:r>
              <a:rPr lang="en-IN" b="1" dirty="0"/>
              <a:t>Open-Source Integration</a:t>
            </a:r>
            <a:r>
              <a:rPr lang="en-IN" dirty="0"/>
              <a:t>. Leveraging hosted proprietary models is more streamlined – not necessarily cost-effective or more performant -  than hosting your own open-source model. Many companies want to use self-hosted models like </a:t>
            </a:r>
            <a:r>
              <a:rPr lang="en-IN" dirty="0" err="1"/>
              <a:t>LLaMA</a:t>
            </a:r>
            <a:r>
              <a:rPr lang="en-IN" dirty="0"/>
              <a:t> for privacy or cost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But integrating these models into an existing GenAI stack is a huge pain.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to handle all the infrastructure yourself—GPU scheduling, auto-scaling, and deployment—and you lose the consistency of a unified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makes it almost impossible to manage both commercial and open-source models side-by-side.</a:t>
            </a:r>
            <a:endParaRPr lang="en-US" dirty="0"/>
          </a:p>
        </p:txBody>
      </p:sp>
    </p:spTree>
    <p:extLst>
      <p:ext uri="{BB962C8B-B14F-4D97-AF65-F5344CB8AC3E}">
        <p14:creationId xmlns:p14="http://schemas.microsoft.com/office/powerpoint/2010/main" val="774179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2EB7-2223-CB11-B3FC-8CB974CA6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6E204-3D62-ACBD-BCF4-BD2F50FAEF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94914C-D5D6-E147-3DC4-1342428358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there’s a huge </a:t>
            </a:r>
            <a:r>
              <a:rPr lang="en-IN" sz="1200" b="1" kern="1200" dirty="0">
                <a:solidFill>
                  <a:schemeClr val="tx1"/>
                </a:solidFill>
                <a:effectLst/>
                <a:latin typeface="+mn-lt"/>
                <a:ea typeface="+mn-ea"/>
                <a:cs typeface="+mn-cs"/>
              </a:rPr>
              <a:t>observability black hole </a:t>
            </a:r>
            <a:r>
              <a:rPr lang="en-IN" sz="1200" b="0" kern="1200" dirty="0">
                <a:solidFill>
                  <a:schemeClr val="tx1"/>
                </a:solidFill>
                <a:effectLst/>
                <a:latin typeface="+mn-lt"/>
                <a:ea typeface="+mn-ea"/>
                <a:cs typeface="+mn-cs"/>
              </a:rPr>
              <a:t>created from these problems</a:t>
            </a:r>
            <a:r>
              <a:rPr lang="en-IN"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When a user reports an issue, you can’t easily debug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no centralized logs to inspect the full request and response history, no way to filter metrics by team or environment, and no way to identify why a request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You're left flying blind, making it nearly impossible to troubleshoot and optimize your applications.</a:t>
            </a: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8629929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6B44-1325-E6BD-4649-4208ED4E5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14E31-0765-7223-E827-5D83DCD62B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467035-0462-0D58-B034-6549D31069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get a little more technical and look at the real architectural definition. </a:t>
            </a:r>
            <a:r>
              <a:rPr lang="en-US" sz="1200" b="1" dirty="0">
                <a:solidFill>
                  <a:srgbClr val="7030A0"/>
                </a:solidFill>
                <a:latin typeface="Work Sans" pitchFamily="2" charset="77"/>
                <a:ea typeface="LabGrotesque-Black"/>
                <a:cs typeface="LabGrotesque-Black"/>
                <a:sym typeface="LabGrotesque-Black"/>
              </a:rPr>
              <a:t>AI Gateway </a:t>
            </a:r>
            <a:r>
              <a:rPr lang="en-US" sz="1200" dirty="0">
                <a:solidFill>
                  <a:prstClr val="black"/>
                </a:solidFill>
                <a:latin typeface="Work Sans" pitchFamily="2" charset="77"/>
                <a:ea typeface="LabGrotesque-Black"/>
                <a:cs typeface="LabGrotesque-Black"/>
                <a:sym typeface="LabGrotesque-Black"/>
              </a:rPr>
              <a:t>is a specialized </a:t>
            </a:r>
            <a:r>
              <a:rPr lang="en-US" sz="1200" dirty="0">
                <a:solidFill>
                  <a:srgbClr val="00B0F0"/>
                </a:solidFill>
                <a:latin typeface="Work Sans" pitchFamily="2" charset="77"/>
                <a:ea typeface="LabGrotesque-Black"/>
                <a:cs typeface="LabGrotesque-Black"/>
                <a:sym typeface="LabGrotesque-Black"/>
              </a:rPr>
              <a:t>middleware </a:t>
            </a:r>
            <a:r>
              <a:rPr lang="en-US" sz="1200" dirty="0">
                <a:solidFill>
                  <a:prstClr val="black"/>
                </a:solidFill>
                <a:latin typeface="Work Sans" pitchFamily="2" charset="77"/>
                <a:ea typeface="LabGrotesque-Black"/>
                <a:cs typeface="LabGrotesque-Black"/>
                <a:sym typeface="LabGrotesque-Black"/>
              </a:rPr>
              <a:t>component that functions as a </a:t>
            </a:r>
            <a:r>
              <a:rPr lang="en-US" sz="1200" dirty="0">
                <a:solidFill>
                  <a:srgbClr val="00B0F0"/>
                </a:solidFill>
                <a:latin typeface="Work Sans" pitchFamily="2" charset="77"/>
                <a:ea typeface="LabGrotesque-Black"/>
                <a:cs typeface="LabGrotesque-Black"/>
                <a:sym typeface="LabGrotesque-Black"/>
              </a:rPr>
              <a:t>centralized control plane </a:t>
            </a:r>
            <a:r>
              <a:rPr lang="en-US" sz="1200" dirty="0">
                <a:solidFill>
                  <a:prstClr val="black"/>
                </a:solidFill>
                <a:latin typeface="Work Sans" pitchFamily="2" charset="77"/>
                <a:ea typeface="LabGrotesque-Black"/>
                <a:cs typeface="LabGrotesque-Black"/>
                <a:sym typeface="LabGrotesque-Black"/>
              </a:rPr>
              <a:t>and </a:t>
            </a:r>
            <a:r>
              <a:rPr lang="en-US" sz="1200" dirty="0">
                <a:solidFill>
                  <a:srgbClr val="00B0F0"/>
                </a:solidFill>
                <a:latin typeface="Work Sans" pitchFamily="2" charset="77"/>
                <a:ea typeface="LabGrotesque-Black"/>
                <a:cs typeface="LabGrotesque-Black"/>
                <a:sym typeface="LabGrotesque-Black"/>
              </a:rPr>
              <a:t>egress proxy, </a:t>
            </a:r>
            <a:r>
              <a:rPr lang="en-IN" sz="1200" dirty="0">
                <a:solidFill>
                  <a:prstClr val="black"/>
                </a:solidFill>
                <a:latin typeface="Work Sans" pitchFamily="2" charset="77"/>
                <a:ea typeface="LabGrotesque-Black"/>
                <a:cs typeface="LabGrotesque-Black"/>
                <a:sym typeface="LabGrotesque-Black"/>
              </a:rPr>
              <a:t>providing a </a:t>
            </a:r>
            <a:r>
              <a:rPr lang="en-IN" sz="1200" dirty="0">
                <a:solidFill>
                  <a:srgbClr val="00B0F0"/>
                </a:solidFill>
                <a:latin typeface="Work Sans" pitchFamily="2" charset="77"/>
                <a:ea typeface="LabGrotesque-Black"/>
                <a:cs typeface="LabGrotesque-Black"/>
                <a:sym typeface="LabGrotesque-Black"/>
              </a:rPr>
              <a:t>unified interface </a:t>
            </a:r>
            <a:r>
              <a:rPr lang="en-IN" sz="1200" dirty="0">
                <a:solidFill>
                  <a:prstClr val="black"/>
                </a:solidFill>
                <a:latin typeface="Work Sans" pitchFamily="2" charset="77"/>
                <a:ea typeface="LabGrotesque-Black"/>
                <a:cs typeface="LabGrotesque-Black"/>
                <a:sym typeface="LabGrotesque-Black"/>
              </a:rPr>
              <a:t>for your entire GenAI stack.</a:t>
            </a:r>
            <a:endParaRPr lang="en-US" sz="1200" dirty="0">
              <a:solidFill>
                <a:prstClr val="black"/>
              </a:solidFill>
              <a:latin typeface="Work Sans" pitchFamily="2" charset="77"/>
              <a:ea typeface="LabGrotesque-Black"/>
              <a:cs typeface="LabGrotesque-Black"/>
              <a:sym typeface="LabGrotesque-Black"/>
            </a:endParaRPr>
          </a:p>
          <a:p>
            <a:r>
              <a:rPr lang="en-IN" dirty="0"/>
              <a:t>Let's break down what those terms really mean.</a:t>
            </a:r>
          </a:p>
          <a:p>
            <a:endParaRPr lang="en-IN" dirty="0"/>
          </a:p>
          <a:p>
            <a:r>
              <a:rPr lang="en-IN" dirty="0"/>
              <a:t>First, middleware - The AI Gateway sits between your applications and LLM APIs, abstracting away provider-specific logic. It operates at the </a:t>
            </a:r>
            <a:r>
              <a:rPr lang="en-IN" b="1" dirty="0"/>
              <a:t>application layer</a:t>
            </a:r>
            <a:r>
              <a:rPr lang="en-IN" dirty="0"/>
              <a:t>, offering a clean, consistent integration surface regardless of which model or provider you're using.</a:t>
            </a:r>
          </a:p>
          <a:p>
            <a:endParaRPr lang="en-IN" dirty="0"/>
          </a:p>
          <a:p>
            <a:r>
              <a:rPr lang="en-IN" dirty="0"/>
              <a:t>Because it is in this prime middle position, it is able to act as an </a:t>
            </a:r>
            <a:r>
              <a:rPr lang="en-IN" b="1" dirty="0"/>
              <a:t>Egress Proxy</a:t>
            </a:r>
            <a:r>
              <a:rPr lang="en-IN" dirty="0"/>
              <a:t>. Specifically, this means the AI Gateway manages </a:t>
            </a:r>
            <a:r>
              <a:rPr lang="en-IN" b="1" dirty="0"/>
              <a:t>outbound traffic</a:t>
            </a:r>
            <a:r>
              <a:rPr lang="en-IN" dirty="0"/>
              <a:t> — routing requests from your internal applications to external LLM providers like OpenAI or Anthropic. It operates at the </a:t>
            </a:r>
            <a:r>
              <a:rPr lang="en-IN" b="1" dirty="0"/>
              <a:t>data plane</a:t>
            </a:r>
            <a:r>
              <a:rPr lang="en-IN" dirty="0"/>
              <a:t>, at the </a:t>
            </a:r>
            <a:r>
              <a:rPr lang="en-IN" b="1" dirty="0"/>
              <a:t>network level.</a:t>
            </a:r>
            <a:endParaRPr lang="en-IN" dirty="0"/>
          </a:p>
          <a:p>
            <a:endParaRPr lang="en-IN" dirty="0"/>
          </a:p>
          <a:p>
            <a:r>
              <a:rPr lang="en-IN" dirty="0"/>
              <a:t>Now merging the 2 concepts make it a </a:t>
            </a:r>
            <a:r>
              <a:rPr lang="en-IN" b="1" dirty="0"/>
              <a:t>Centralized Control Plane, </a:t>
            </a:r>
            <a:r>
              <a:rPr lang="en-IN" b="0" dirty="0"/>
              <a:t>which is </a:t>
            </a:r>
            <a:r>
              <a:rPr lang="en-IN" dirty="0"/>
              <a:t>the core of the AI Gateway. By consolidating all application-level traffic from your organization, you get a network-level capability. All your AI requests are </a:t>
            </a:r>
            <a:r>
              <a:rPr lang="en-IN" dirty="0" err="1"/>
              <a:t>funneled</a:t>
            </a:r>
            <a:r>
              <a:rPr lang="en-IN" dirty="0"/>
              <a:t> through this one hub. This is the single point where you can gain complete control over your entire GenAI stack. It acts like the </a:t>
            </a:r>
            <a:r>
              <a:rPr lang="en-IN" b="1" dirty="0"/>
              <a:t>traffic controller.</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finally, the final benefit is a Unified Observable Interface for GenAI at scale. You can easily enforce policies, monitor usage, and route requests intelligently.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The centralized control plane provides a single, standardized API for all your developers and applications to use, abstracting away the underlying complexity of each individual LLM.</a:t>
            </a:r>
          </a:p>
        </p:txBody>
      </p:sp>
    </p:spTree>
    <p:extLst>
      <p:ext uri="{BB962C8B-B14F-4D97-AF65-F5344CB8AC3E}">
        <p14:creationId xmlns:p14="http://schemas.microsoft.com/office/powerpoint/2010/main" val="1938188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1448D-8CD9-1550-7C43-B9303E585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2E103-4D36-BBF5-9363-3EBD81BAFA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EDAFD0-858F-7AEF-41B3-7367F37B46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Chapter 5: Now, you might be thinking, isn't this just an API Gateway? That's a great question, but they are designed to be fundamentally different.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A traditional </a:t>
            </a:r>
            <a:r>
              <a:rPr lang="en-IN" b="1" dirty="0"/>
              <a:t>API Gateway</a:t>
            </a:r>
            <a:r>
              <a:rPr lang="en-IN" dirty="0"/>
              <a:t> functions as an </a:t>
            </a:r>
            <a:r>
              <a:rPr lang="en-IN" b="1" dirty="0"/>
              <a:t>ingress proxy</a:t>
            </a:r>
            <a:r>
              <a:rPr lang="en-IN" dirty="0"/>
              <a:t>. Its primary job is to be the single, secure front door for all </a:t>
            </a:r>
            <a:r>
              <a:rPr lang="en-IN" b="1" dirty="0"/>
              <a:t>inbound</a:t>
            </a:r>
            <a:r>
              <a:rPr lang="en-IN" dirty="0"/>
              <a:t> traffic. It handles all the requests coming </a:t>
            </a:r>
            <a:r>
              <a:rPr lang="en-IN" i="1" dirty="0"/>
              <a:t>into</a:t>
            </a:r>
            <a:r>
              <a:rPr lang="en-IN" dirty="0"/>
              <a:t> your system and protects your internal microservices by managing authentication, load balancing, and rate limiting. It's designed to secure your system from the outside world.</a:t>
            </a:r>
          </a:p>
          <a:p>
            <a:endParaRPr lang="en-IN" dirty="0"/>
          </a:p>
          <a:p>
            <a:r>
              <a:rPr lang="en-IN" dirty="0"/>
              <a:t>An </a:t>
            </a:r>
            <a:r>
              <a:rPr lang="en-IN" b="1" dirty="0"/>
              <a:t>AI Gateway</a:t>
            </a:r>
            <a:r>
              <a:rPr lang="en-IN" dirty="0"/>
              <a:t>, on the other hand, is a completely different kind of system. It's an </a:t>
            </a:r>
            <a:r>
              <a:rPr lang="en-IN" b="1" dirty="0"/>
              <a:t>egress proxy</a:t>
            </a:r>
            <a:r>
              <a:rPr lang="en-IN" dirty="0"/>
              <a:t>, which means it manages all the </a:t>
            </a:r>
            <a:r>
              <a:rPr lang="en-IN" b="1" dirty="0"/>
              <a:t>outbound</a:t>
            </a:r>
            <a:r>
              <a:rPr lang="en-IN" dirty="0"/>
              <a:t> traffic coming from your system. Its job is to handle the unique and complex challenges of consuming AI models, which a standard API Gateway is not built for. Things like token-based rate limiting for cost management, semantic caching to reduce redundant calls to expensive models, or model orchestration like intelligently routing requests to different LLMs.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That said, </a:t>
            </a:r>
            <a:r>
              <a:rPr lang="en-IN" b="1" dirty="0"/>
              <a:t>both can be configured</a:t>
            </a:r>
            <a:r>
              <a:rPr lang="en-IN" dirty="0"/>
              <a:t> to proxy either direction - the distinction between the two is not a hard technical limitation, but a difference in purpose-built design, feature sets, and usage patterns.</a:t>
            </a:r>
            <a:endParaRPr lang="en-US" dirty="0"/>
          </a:p>
        </p:txBody>
      </p:sp>
    </p:spTree>
    <p:extLst>
      <p:ext uri="{BB962C8B-B14F-4D97-AF65-F5344CB8AC3E}">
        <p14:creationId xmlns:p14="http://schemas.microsoft.com/office/powerpoint/2010/main" val="210041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E9AA-37EA-E12E-050E-E5DF38B79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74B5E-3A0B-2935-0993-ECCEDDD3497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91FEFDF9-C859-EEC0-36C5-F46F0C85ED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8843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F8641-A950-8F4C-149A-6F289208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7EF9F-D4E8-F8A8-E9A8-F00745E7AF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21A3BD-AB52-B742-4F55-4D2428E3A6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Let's begin with the foundation — </a:t>
            </a:r>
            <a:r>
              <a:rPr lang="en-IN" b="1" dirty="0"/>
              <a:t>access and control</a:t>
            </a:r>
            <a:r>
              <a:rPr lang="en-IN" dirty="0"/>
              <a:t>.</a:t>
            </a:r>
          </a:p>
          <a:p>
            <a:endParaRPr lang="en-US" dirty="0"/>
          </a:p>
          <a:p>
            <a:r>
              <a:rPr lang="en-IN" dirty="0"/>
              <a:t>First, the AI Gateway offers </a:t>
            </a:r>
            <a:r>
              <a:rPr lang="en-IN" b="1" dirty="0"/>
              <a:t>Unified Access</a:t>
            </a:r>
            <a:r>
              <a:rPr lang="en-IN" dirty="0"/>
              <a:t>.</a:t>
            </a:r>
            <a:br>
              <a:rPr lang="en-IN" dirty="0"/>
            </a:br>
            <a:r>
              <a:rPr lang="en-IN" dirty="0"/>
              <a:t>Instead of juggling multiple APIs and keys, teams use a </a:t>
            </a:r>
            <a:r>
              <a:rPr lang="en-IN" b="1" dirty="0"/>
              <a:t>single API interface</a:t>
            </a:r>
            <a:r>
              <a:rPr lang="en-IN" dirty="0"/>
              <a:t> to connect with OpenAI, Anthropic, Cohere, or even internal models. This drastically reduces complexity.</a:t>
            </a:r>
          </a:p>
          <a:p>
            <a:endParaRPr lang="en-IN" dirty="0"/>
          </a:p>
          <a:p>
            <a:r>
              <a:rPr lang="en-IN" dirty="0"/>
              <a:t>Then there’s </a:t>
            </a:r>
            <a:r>
              <a:rPr lang="en-IN" b="1" dirty="0"/>
              <a:t>Authentication and Authorization</a:t>
            </a:r>
            <a:r>
              <a:rPr lang="en-IN" dirty="0"/>
              <a:t>.</a:t>
            </a:r>
            <a:br>
              <a:rPr lang="en-IN" dirty="0"/>
            </a:br>
            <a:r>
              <a:rPr lang="en-IN" dirty="0"/>
              <a:t>Keys are centrally managed. Developers receive scoped API keys, and root credentials stay secure via services like AWS SSM or Azure Vault.</a:t>
            </a:r>
          </a:p>
          <a:p>
            <a:endParaRPr lang="en-IN" dirty="0"/>
          </a:p>
          <a:p>
            <a:r>
              <a:rPr lang="en-IN" dirty="0"/>
              <a:t>Add to that </a:t>
            </a:r>
            <a:r>
              <a:rPr lang="en-IN" b="1" dirty="0"/>
              <a:t>Role-Based Access Control</a:t>
            </a:r>
            <a:r>
              <a:rPr lang="en-IN" dirty="0"/>
              <a:t>, or RBAC — which enforces fine-grained permissions across users, teams, or model types — ensuring your GenAI infrastructure aligns with enterprise security standards.</a:t>
            </a:r>
          </a:p>
          <a:p>
            <a:endParaRPr lang="en-US" dirty="0"/>
          </a:p>
        </p:txBody>
      </p:sp>
    </p:spTree>
    <p:extLst>
      <p:ext uri="{BB962C8B-B14F-4D97-AF65-F5344CB8AC3E}">
        <p14:creationId xmlns:p14="http://schemas.microsoft.com/office/powerpoint/2010/main" val="4002381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F1832-0114-079E-8D65-4B7866DE3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80F4-DDE9-10C8-650D-232C63BAD0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D4B6FB-5D3F-EC88-2E5A-E98228521D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access is in place, the next step is to </a:t>
            </a:r>
            <a:r>
              <a:rPr lang="en-IN" b="1" dirty="0"/>
              <a:t>intelligently manage traffic</a:t>
            </a:r>
            <a:r>
              <a:rPr lang="en-IN" dirty="0"/>
              <a:t>.</a:t>
            </a:r>
          </a:p>
          <a:p>
            <a:endParaRPr lang="en-US" dirty="0"/>
          </a:p>
          <a:p>
            <a:r>
              <a:rPr lang="en-IN" b="1" dirty="0"/>
              <a:t>Routing and Fallbacks</a:t>
            </a:r>
            <a:r>
              <a:rPr lang="en-IN" dirty="0"/>
              <a:t> allow you to direct traffic based on performance, cost, or provider availability. If one model is slow or down, the gateway can automatically retry with another — improving resiliency without requiring manual intervention.</a:t>
            </a:r>
          </a:p>
          <a:p>
            <a:endParaRPr lang="en-IN" dirty="0"/>
          </a:p>
          <a:p>
            <a:r>
              <a:rPr lang="en-IN" dirty="0"/>
              <a:t>Then there’s </a:t>
            </a:r>
            <a:r>
              <a:rPr lang="en-IN" b="1" dirty="0"/>
              <a:t>Rate Limiting and Load Balancing</a:t>
            </a:r>
            <a:r>
              <a:rPr lang="en-IN" dirty="0"/>
              <a:t>.</a:t>
            </a:r>
            <a:br>
              <a:rPr lang="en-IN" dirty="0"/>
            </a:br>
            <a:r>
              <a:rPr lang="en-IN" dirty="0"/>
              <a:t>You can configure quotas at the user or team level, and balance traffic across providers to maintain throughput and stability — especially important under heavy load.</a:t>
            </a:r>
          </a:p>
          <a:p>
            <a:endParaRPr lang="en-IN" dirty="0"/>
          </a:p>
          <a:p>
            <a:r>
              <a:rPr lang="en-IN" dirty="0"/>
              <a:t>And with </a:t>
            </a:r>
            <a:r>
              <a:rPr lang="en-IN" b="1" dirty="0"/>
              <a:t>Caching</a:t>
            </a:r>
            <a:r>
              <a:rPr lang="en-IN" dirty="0"/>
              <a:t>, the gateway can store responses to repeated prompts — saving on tokens and reducing latency for common queries.</a:t>
            </a:r>
          </a:p>
          <a:p>
            <a:endParaRPr lang="en-US" dirty="0"/>
          </a:p>
        </p:txBody>
      </p:sp>
    </p:spTree>
    <p:extLst>
      <p:ext uri="{BB962C8B-B14F-4D97-AF65-F5344CB8AC3E}">
        <p14:creationId xmlns:p14="http://schemas.microsoft.com/office/powerpoint/2010/main" val="3350425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4D796-72B7-2A2E-BD86-9F7889B0D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8C82B-E913-8E0A-9603-D632652321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1EAE0F-379E-D7D5-C464-60B189214212}"/>
              </a:ext>
            </a:extLst>
          </p:cNvPr>
          <p:cNvSpPr>
            <a:spLocks noGrp="1"/>
          </p:cNvSpPr>
          <p:nvPr>
            <p:ph type="body" idx="1"/>
          </p:nvPr>
        </p:nvSpPr>
        <p:spPr/>
        <p:txBody>
          <a:bodyPr/>
          <a:lstStyle/>
          <a:p>
            <a:r>
              <a:rPr lang="en-IN" dirty="0"/>
              <a:t>Once traffic is flowing, you need visibility — and this is where AI Gateways shine.</a:t>
            </a:r>
          </a:p>
          <a:p>
            <a:endParaRPr lang="en-IN" dirty="0"/>
          </a:p>
          <a:p>
            <a:r>
              <a:rPr lang="en-IN" dirty="0"/>
              <a:t>With </a:t>
            </a:r>
            <a:r>
              <a:rPr lang="en-IN" b="1" dirty="0"/>
              <a:t>Performance Monitoring</a:t>
            </a:r>
            <a:r>
              <a:rPr lang="en-IN" dirty="0"/>
              <a:t>, you can track </a:t>
            </a:r>
            <a:r>
              <a:rPr lang="en-IN" b="1" dirty="0"/>
              <a:t>latency, token throughput, and error rates</a:t>
            </a:r>
            <a:r>
              <a:rPr lang="en-IN" dirty="0"/>
              <a:t> per model or endpoint. This helps you identify bottlenecks and maintain SLAs.</a:t>
            </a:r>
          </a:p>
          <a:p>
            <a:endParaRPr lang="en-IN" dirty="0"/>
          </a:p>
          <a:p>
            <a:r>
              <a:rPr lang="en-IN" dirty="0"/>
              <a:t>Then there’s </a:t>
            </a:r>
            <a:r>
              <a:rPr lang="en-IN" b="1" dirty="0"/>
              <a:t>Usage Analytics</a:t>
            </a:r>
            <a:r>
              <a:rPr lang="en-IN" dirty="0"/>
              <a:t>.</a:t>
            </a:r>
            <a:br>
              <a:rPr lang="en-IN" dirty="0"/>
            </a:br>
            <a:r>
              <a:rPr lang="en-IN" dirty="0"/>
              <a:t>You get detailed logs and dashboards that show </a:t>
            </a:r>
            <a:r>
              <a:rPr lang="en-IN" b="1" dirty="0"/>
              <a:t>who used what model, when, and how</a:t>
            </a:r>
            <a:r>
              <a:rPr lang="en-IN" dirty="0"/>
              <a:t> — enabling cross-team transparency and better collaboration.</a:t>
            </a:r>
          </a:p>
          <a:p>
            <a:endParaRPr lang="en-IN" dirty="0"/>
          </a:p>
          <a:p>
            <a:r>
              <a:rPr lang="en-IN" dirty="0"/>
              <a:t>And critically, </a:t>
            </a:r>
            <a:r>
              <a:rPr lang="en-IN" b="1" dirty="0"/>
              <a:t>Cost Management</a:t>
            </a:r>
            <a:r>
              <a:rPr lang="en-IN" dirty="0"/>
              <a:t>.</a:t>
            </a:r>
            <a:br>
              <a:rPr lang="en-IN" dirty="0"/>
            </a:br>
            <a:r>
              <a:rPr lang="en-IN" dirty="0"/>
              <a:t>Since token usage is tracked per user, team, or endpoint, you can attribute costs precisely and stay ahead of budget overruns.</a:t>
            </a:r>
          </a:p>
          <a:p>
            <a:endParaRPr lang="en-US" dirty="0"/>
          </a:p>
        </p:txBody>
      </p:sp>
    </p:spTree>
    <p:extLst>
      <p:ext uri="{BB962C8B-B14F-4D97-AF65-F5344CB8AC3E}">
        <p14:creationId xmlns:p14="http://schemas.microsoft.com/office/powerpoint/2010/main" val="163492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AB79-DB33-EAB3-008E-9F72240D7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D0D3E-965D-9689-46E6-065C979468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4536AD2-E2D2-41E7-E596-B26DF1B25DAD}"/>
              </a:ext>
            </a:extLst>
          </p:cNvPr>
          <p:cNvSpPr>
            <a:spLocks noGrp="1"/>
          </p:cNvSpPr>
          <p:nvPr>
            <p:ph type="body" idx="1"/>
          </p:nvPr>
        </p:nvSpPr>
        <p:spPr/>
        <p:txBody>
          <a:bodyPr/>
          <a:lstStyle/>
          <a:p>
            <a:r>
              <a:rPr lang="en-IN" dirty="0"/>
              <a:t>AI Gateways aren’t just about control — they’re also </a:t>
            </a:r>
            <a:r>
              <a:rPr lang="en-IN" b="1" dirty="0"/>
              <a:t>designed for extensibility</a:t>
            </a:r>
            <a:r>
              <a:rPr lang="en-IN" dirty="0"/>
              <a:t>.</a:t>
            </a:r>
          </a:p>
          <a:p>
            <a:endParaRPr lang="en-IN" dirty="0"/>
          </a:p>
          <a:p>
            <a:r>
              <a:rPr lang="en-IN" dirty="0"/>
              <a:t>Through </a:t>
            </a:r>
            <a:r>
              <a:rPr lang="en-IN" b="1" dirty="0"/>
              <a:t>API Integrations</a:t>
            </a:r>
            <a:r>
              <a:rPr lang="en-IN" dirty="0"/>
              <a:t>, you can plug in tools like </a:t>
            </a:r>
            <a:r>
              <a:rPr lang="en-IN" b="1" dirty="0"/>
              <a:t>evaluation pipelines, prompt moderation layers, or vector databases</a:t>
            </a:r>
            <a:r>
              <a:rPr lang="en-IN" dirty="0"/>
              <a:t> — enriching your LLM workflows without additional glue code.</a:t>
            </a:r>
          </a:p>
          <a:p>
            <a:endParaRPr lang="en-IN" dirty="0"/>
          </a:p>
          <a:p>
            <a:r>
              <a:rPr lang="en-IN" dirty="0"/>
              <a:t>And with </a:t>
            </a:r>
            <a:r>
              <a:rPr lang="en-IN" b="1" dirty="0"/>
              <a:t>Custom Model Support</a:t>
            </a:r>
            <a:r>
              <a:rPr lang="en-IN" dirty="0"/>
              <a:t>, you can bring your own fine-tuned or proprietary models into the gateway — giving them the same interface and policy enforcement as hosted models like GPT-4 or Claude.</a:t>
            </a:r>
          </a:p>
          <a:p>
            <a:endParaRPr lang="en-IN" dirty="0"/>
          </a:p>
          <a:p>
            <a:r>
              <a:rPr lang="en-IN" dirty="0"/>
              <a:t>This makes the gateway a composable layer that fits into your existing AI/ML ecosystem — whether you're in R&amp;D or managing production-scale deployments.</a:t>
            </a:r>
          </a:p>
          <a:p>
            <a:endParaRPr lang="en-US" dirty="0"/>
          </a:p>
        </p:txBody>
      </p:sp>
    </p:spTree>
    <p:extLst>
      <p:ext uri="{BB962C8B-B14F-4D97-AF65-F5344CB8AC3E}">
        <p14:creationId xmlns:p14="http://schemas.microsoft.com/office/powerpoint/2010/main" val="3094915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40196-F6BD-EFB6-E1DA-4C4F072D3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1CEB6-E933-94F4-978B-91A35C2BD5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6A840C-EBD2-DEC1-9DBD-76FC5AEACA8F}"/>
              </a:ext>
            </a:extLst>
          </p:cNvPr>
          <p:cNvSpPr>
            <a:spLocks noGrp="1"/>
          </p:cNvSpPr>
          <p:nvPr>
            <p:ph type="body" idx="1"/>
          </p:nvPr>
        </p:nvSpPr>
        <p:spPr/>
        <p:txBody>
          <a:bodyPr/>
          <a:lstStyle/>
          <a:p>
            <a:r>
              <a:rPr lang="en-IN" dirty="0"/>
              <a:t>To recap:</a:t>
            </a:r>
          </a:p>
          <a:p>
            <a:endParaRPr lang="en-IN" dirty="0"/>
          </a:p>
          <a:p>
            <a:r>
              <a:rPr lang="en-IN" dirty="0"/>
              <a:t>AI Gateway is the one gateway to rule and govern all LLM calls</a:t>
            </a:r>
          </a:p>
          <a:p>
            <a:endParaRPr lang="en-IN" dirty="0"/>
          </a:p>
          <a:p>
            <a:r>
              <a:rPr lang="en-IN" dirty="0"/>
              <a:t>It </a:t>
            </a:r>
            <a:r>
              <a:rPr lang="en-IN" b="1" dirty="0"/>
              <a:t>centralizes access</a:t>
            </a:r>
            <a:r>
              <a:rPr lang="en-IN" dirty="0"/>
              <a:t> and enforces enterprise-grade security</a:t>
            </a:r>
          </a:p>
          <a:p>
            <a:endParaRPr lang="en-IN" dirty="0"/>
          </a:p>
          <a:p>
            <a:r>
              <a:rPr lang="en-IN" dirty="0"/>
              <a:t>It </a:t>
            </a:r>
            <a:r>
              <a:rPr lang="en-IN" b="1" dirty="0"/>
              <a:t>routes and manages</a:t>
            </a:r>
            <a:r>
              <a:rPr lang="en-IN" dirty="0"/>
              <a:t> traffic intelligently, with fallbacks and caching</a:t>
            </a:r>
          </a:p>
          <a:p>
            <a:endParaRPr lang="en-IN" dirty="0"/>
          </a:p>
          <a:p>
            <a:r>
              <a:rPr lang="en-IN" dirty="0"/>
              <a:t>It offers full </a:t>
            </a:r>
            <a:r>
              <a:rPr lang="en-IN" b="1" dirty="0"/>
              <a:t>observability and cost tracking</a:t>
            </a:r>
            <a:r>
              <a:rPr lang="en-IN" dirty="0"/>
              <a:t> across teams</a:t>
            </a:r>
          </a:p>
          <a:p>
            <a:endParaRPr lang="en-IN" dirty="0"/>
          </a:p>
          <a:p>
            <a:r>
              <a:rPr lang="en-IN" dirty="0"/>
              <a:t>And it integrates cleanly with your </a:t>
            </a:r>
            <a:r>
              <a:rPr lang="en-IN" b="1" dirty="0"/>
              <a:t>tools, workflows, and custom models</a:t>
            </a:r>
            <a:endParaRPr lang="en-IN" dirty="0"/>
          </a:p>
          <a:p>
            <a:endParaRPr lang="en-IN" dirty="0"/>
          </a:p>
          <a:p>
            <a:r>
              <a:rPr lang="en-IN" dirty="0"/>
              <a:t>Altogether, it provides a </a:t>
            </a:r>
            <a:r>
              <a:rPr lang="en-IN" b="1" dirty="0"/>
              <a:t>structured, scalable foundation</a:t>
            </a:r>
            <a:r>
              <a:rPr lang="en-IN" dirty="0"/>
              <a:t> for enterprise GenAI.</a:t>
            </a:r>
          </a:p>
          <a:p>
            <a:endParaRPr lang="en-US" dirty="0"/>
          </a:p>
        </p:txBody>
      </p:sp>
    </p:spTree>
    <p:extLst>
      <p:ext uri="{BB962C8B-B14F-4D97-AF65-F5344CB8AC3E}">
        <p14:creationId xmlns:p14="http://schemas.microsoft.com/office/powerpoint/2010/main" val="32568441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400E-46BF-E645-167E-58B47BD15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DF5BE-2729-E667-5530-A402ABF3A7A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CC2A02-F6C2-E1E1-35FE-279F4D30E6CE}"/>
              </a:ext>
            </a:extLst>
          </p:cNvPr>
          <p:cNvSpPr>
            <a:spLocks noGrp="1"/>
          </p:cNvSpPr>
          <p:nvPr>
            <p:ph type="body" idx="1"/>
          </p:nvPr>
        </p:nvSpPr>
        <p:spPr/>
        <p:txBody>
          <a:bodyPr/>
          <a:lstStyle/>
          <a:p>
            <a:r>
              <a:rPr lang="en-IN" dirty="0"/>
              <a:t>Let’s revisit the three real-world risks we started with.</a:t>
            </a:r>
          </a:p>
          <a:p>
            <a:endParaRPr lang="en-IN" dirty="0"/>
          </a:p>
          <a:p>
            <a:r>
              <a:rPr lang="en-IN" dirty="0"/>
              <a:t>First — </a:t>
            </a:r>
            <a:r>
              <a:rPr lang="en-IN" b="1" dirty="0"/>
              <a:t>Compliance and Audit</a:t>
            </a:r>
            <a:r>
              <a:rPr lang="en-IN" dirty="0"/>
              <a:t>.</a:t>
            </a:r>
            <a:br>
              <a:rPr lang="en-IN" dirty="0"/>
            </a:br>
            <a:r>
              <a:rPr lang="en-IN" dirty="0"/>
              <a:t>Without audit logs, you're flying blind in front of regulators. With AI Gateway, every prompt and response is logged, secured, and attributable — making compliance automatic, not optional.</a:t>
            </a:r>
          </a:p>
          <a:p>
            <a:endParaRPr lang="en-IN" dirty="0"/>
          </a:p>
          <a:p>
            <a:r>
              <a:rPr lang="en-IN" dirty="0"/>
              <a:t>Second — </a:t>
            </a:r>
            <a:r>
              <a:rPr lang="en-IN" b="1" dirty="0"/>
              <a:t>Budget Chaos and Lock-In</a:t>
            </a:r>
            <a:r>
              <a:rPr lang="en-IN" dirty="0"/>
              <a:t>.</a:t>
            </a:r>
            <a:br>
              <a:rPr lang="en-IN" dirty="0"/>
            </a:br>
            <a:r>
              <a:rPr lang="en-IN" dirty="0"/>
              <a:t>When spend is invisible, it’s unmanageable. The Gateway gives you fine-grained cost tracking and enforces usage controls, while letting you route across vendors without lock-in.</a:t>
            </a:r>
          </a:p>
          <a:p>
            <a:endParaRPr lang="en-IN" dirty="0"/>
          </a:p>
          <a:p>
            <a:r>
              <a:rPr lang="en-IN" dirty="0"/>
              <a:t>And third — </a:t>
            </a:r>
            <a:r>
              <a:rPr lang="en-IN" b="1" dirty="0"/>
              <a:t>Operational Risk</a:t>
            </a:r>
            <a:r>
              <a:rPr lang="en-IN" dirty="0"/>
              <a:t>.</a:t>
            </a:r>
            <a:br>
              <a:rPr lang="en-IN" dirty="0"/>
            </a:br>
            <a:r>
              <a:rPr lang="en-IN" dirty="0"/>
              <a:t>A single LLM dependency is a single point of failure. The Gateway introduces failovers, load balancing, and caching — keeping your AI applications resilient and always on.</a:t>
            </a:r>
          </a:p>
          <a:p>
            <a:endParaRPr lang="en-IN" dirty="0"/>
          </a:p>
          <a:p>
            <a:r>
              <a:rPr lang="en-IN" dirty="0"/>
              <a:t>In short: every risk scenario we opened with now has a clear, scalable solution.</a:t>
            </a:r>
          </a:p>
          <a:p>
            <a:endParaRPr lang="en-IN" dirty="0"/>
          </a:p>
          <a:p>
            <a:r>
              <a:rPr lang="en-IN" dirty="0"/>
              <a:t>Chapter 8: </a:t>
            </a:r>
          </a:p>
          <a:p>
            <a:r>
              <a:rPr lang="en-IN" dirty="0"/>
              <a:t>And that’s the big picture — not just what an AI Gateway does, but why it matters. </a:t>
            </a:r>
          </a:p>
          <a:p>
            <a:r>
              <a:rPr lang="en-IN" dirty="0"/>
              <a:t>You wouldn’t deploy software without version control or observability — why deploy GenAI without an AI Gateway?</a:t>
            </a:r>
          </a:p>
          <a:p>
            <a:r>
              <a:rPr lang="en-US" dirty="0">
                <a:latin typeface="Work Sans" pitchFamily="2" charset="77"/>
              </a:rPr>
              <a:t>The key takeaway I want to leave you with </a:t>
            </a:r>
            <a:r>
              <a:rPr lang="en-US">
                <a:latin typeface="Work Sans" pitchFamily="2" charset="77"/>
              </a:rPr>
              <a:t>is that AI </a:t>
            </a:r>
            <a:r>
              <a:rPr lang="en-US" dirty="0">
                <a:latin typeface="Work Sans" pitchFamily="2" charset="77"/>
              </a:rPr>
              <a:t>Gateway isn’t just infrastructure — it’s how you make GenAI safe, scalable, and enterprise-ready.</a:t>
            </a:r>
            <a:br>
              <a:rPr lang="en-IN" dirty="0"/>
            </a:br>
            <a:r>
              <a:rPr lang="en-IN" dirty="0"/>
              <a:t>It closes the gaps in compliance, spend, and reliability — and creates a foundation where GenAI can grow with confidence in your organization, and drive real value, not just expected value. </a:t>
            </a:r>
          </a:p>
          <a:p>
            <a:endParaRPr lang="en-IN" dirty="0"/>
          </a:p>
        </p:txBody>
      </p:sp>
    </p:spTree>
    <p:extLst>
      <p:ext uri="{BB962C8B-B14F-4D97-AF65-F5344CB8AC3E}">
        <p14:creationId xmlns:p14="http://schemas.microsoft.com/office/powerpoint/2010/main" val="33455105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D567-0B6E-C7B3-9283-D3BE3AF7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883E1-5BD8-DCDF-5081-64852FAD36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31ED24-183A-6AA5-0923-359C14ACB0A8}"/>
              </a:ext>
            </a:extLst>
          </p:cNvPr>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2715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61E62-CA2F-CDD8-7D34-11749E54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4306B-C73D-95BB-2A2C-CF1F9DD1F37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E30319D3-19B4-74B8-D2D0-CA18200968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3689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5643B27-5BAE-F6CB-E847-FC79C73DF77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74BEFE-F7B0-B2B1-E612-EEB0079C96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EBFE61A-A7B8-5910-434F-3FEEB30B50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0BB2C678-BBEB-FFAA-EDFC-0823EE6018F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454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1829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0147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415292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CD50-D755-5881-CFDF-B59F3EBBCB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DF946-BA58-6688-31A7-4F6831443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1E8DA0-33E2-8E08-1EF4-A454FFC2118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7012DDAD-5A16-6BEA-7FEE-8B2A4293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FA419-EADF-A450-89A7-9CED72D98F9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952647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590124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B259-333C-6541-BC09-F913E76675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F65116-5DAA-1A1B-7880-32F7EDAE449B}"/>
              </a:ext>
            </a:extLst>
          </p:cNvPr>
          <p:cNvSpPr>
            <a:spLocks noGrp="1"/>
          </p:cNvSpPr>
          <p:nvPr>
            <p:ph sz="half" idx="1"/>
          </p:nvPr>
        </p:nvSpPr>
        <p:spPr>
          <a:xfrm>
            <a:off x="838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D3F8EA-6199-A8EB-B1DD-EE2AE323D1FD}"/>
              </a:ext>
            </a:extLst>
          </p:cNvPr>
          <p:cNvSpPr>
            <a:spLocks noGrp="1"/>
          </p:cNvSpPr>
          <p:nvPr>
            <p:ph sz="half" idx="2"/>
          </p:nvPr>
        </p:nvSpPr>
        <p:spPr>
          <a:xfrm>
            <a:off x="6172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B93383-8429-5CA1-C90D-3A998542C6F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4D826109-DD53-681F-3BD7-310253648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C0D63-5DAC-77D4-4978-D07E01386561}"/>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916250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84460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7BE6-C7D1-4A37-EC05-D762662AEC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6102319-0C7D-F865-A2D4-CC97F5C4D27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4" name="Footer Placeholder 3">
            <a:extLst>
              <a:ext uri="{FF2B5EF4-FFF2-40B4-BE49-F238E27FC236}">
                <a16:creationId xmlns:a16="http://schemas.microsoft.com/office/drawing/2014/main" id="{DE212960-59C3-D7CD-E463-468DA08C38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79504-A851-D73E-FC00-750588AF6AA0}"/>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80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CB9FB-B0F4-FCFE-5082-2E7E8E0FA19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3" name="Footer Placeholder 2">
            <a:extLst>
              <a:ext uri="{FF2B5EF4-FFF2-40B4-BE49-F238E27FC236}">
                <a16:creationId xmlns:a16="http://schemas.microsoft.com/office/drawing/2014/main" id="{961FB707-611E-565A-3D0C-7A648EA93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08EA20-C639-AF5A-B457-ADFE45F4DD44}"/>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047173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034050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697461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E314-5A4B-F154-E8AF-789CD95F57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8EF949-7F03-D69D-BABC-2D02179AD5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139A2C-3826-1FB8-410F-F39AA69CB451}"/>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BB556195-A646-2FA8-4E0F-6F0251398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CE792-F64F-A93E-5468-1BA504B3FABB}"/>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514849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E1AF61-FC97-C03B-00B8-371ABECACDAB}"/>
              </a:ext>
            </a:extLst>
          </p:cNvPr>
          <p:cNvSpPr>
            <a:spLocks noGrp="1"/>
          </p:cNvSpPr>
          <p:nvPr>
            <p:ph type="title" orient="vert"/>
          </p:nvPr>
        </p:nvSpPr>
        <p:spPr>
          <a:xfrm>
            <a:off x="8724901" y="365124"/>
            <a:ext cx="2628900" cy="581183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38287D-3A8B-DAF8-0672-ABAAEC528C34}"/>
              </a:ext>
            </a:extLst>
          </p:cNvPr>
          <p:cNvSpPr>
            <a:spLocks noGrp="1"/>
          </p:cNvSpPr>
          <p:nvPr>
            <p:ph type="body" orient="vert" idx="1"/>
          </p:nvPr>
        </p:nvSpPr>
        <p:spPr>
          <a:xfrm>
            <a:off x="838201" y="365124"/>
            <a:ext cx="7734300" cy="581183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60465D-FA3F-D6BB-46D1-3692794576CF}"/>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07C29559-87FF-12C0-1382-114CFC4B9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F8731-CA2F-E281-99CF-A57C367DBAF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4781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0938259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7" y="6596868"/>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4"/>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1"/>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8"/>
            <a:ext cx="9349715" cy="193899"/>
          </a:xfrm>
        </p:spPr>
        <p:txBody>
          <a:bodyPr lIns="0" tIns="0" rIns="0" bIns="0">
            <a:spAutoFit/>
          </a:bodyPr>
          <a:lstStyle>
            <a:lvl1pPr marL="0" indent="0">
              <a:buNone/>
              <a:defRPr sz="1400" i="1">
                <a:solidFill>
                  <a:schemeClr val="tx1"/>
                </a:solidFill>
              </a:defRPr>
            </a:lvl1pPr>
            <a:lvl2pPr marL="457178" indent="0">
              <a:buNone/>
              <a:defRPr/>
            </a:lvl2pPr>
          </a:lstStyle>
          <a:p>
            <a:pPr lvl="0"/>
            <a:r>
              <a:rPr lang="en-US"/>
              <a:t>Click to edit Master text styles</a:t>
            </a:r>
          </a:p>
        </p:txBody>
      </p:sp>
    </p:spTree>
    <p:extLst>
      <p:ext uri="{BB962C8B-B14F-4D97-AF65-F5344CB8AC3E}">
        <p14:creationId xmlns:p14="http://schemas.microsoft.com/office/powerpoint/2010/main" val="1300187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cSld name="3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0"/>
            <a:ext cx="12192000" cy="6372213"/>
          </a:xfrm>
          <a:prstGeom prst="rect">
            <a:avLst/>
          </a:prstGeom>
          <a:noFill/>
          <a:ln>
            <a:noFill/>
          </a:ln>
        </p:spPr>
      </p:pic>
      <p:sp>
        <p:nvSpPr>
          <p:cNvPr id="90" name="Google Shape;90;g2854fb4cf62_1_16"/>
          <p:cNvSpPr txBox="1">
            <a:spLocks noGrp="1"/>
          </p:cNvSpPr>
          <p:nvPr>
            <p:ph type="title"/>
          </p:nvPr>
        </p:nvSpPr>
        <p:spPr>
          <a:xfrm>
            <a:off x="355601" y="485119"/>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2"/>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19"/>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0" y="1198248"/>
            <a:ext cx="9349715" cy="330689"/>
          </a:xfrm>
          <a:prstGeom prst="rect">
            <a:avLst/>
          </a:prstGeom>
          <a:noFill/>
          <a:ln>
            <a:noFill/>
          </a:ln>
        </p:spPr>
        <p:txBody>
          <a:bodyPr spcFirstLastPara="1" wrap="square" lIns="0" tIns="0" rIns="0" bIns="0" anchor="t" anchorCtr="0">
            <a:spAutoFit/>
          </a:bodyPr>
          <a:lstStyle>
            <a:lvl1pPr marL="457189" lvl="0" indent="-228594" algn="l">
              <a:lnSpc>
                <a:spcPct val="90000"/>
              </a:lnSpc>
              <a:spcBef>
                <a:spcPts val="1000"/>
              </a:spcBef>
              <a:spcAft>
                <a:spcPts val="0"/>
              </a:spcAft>
              <a:buSzPts val="1750"/>
              <a:buNone/>
              <a:defRPr sz="1400" i="1">
                <a:solidFill>
                  <a:schemeClr val="dk1"/>
                </a:solidFill>
              </a:defRPr>
            </a:lvl1pPr>
            <a:lvl2pPr marL="914377" lvl="1" indent="-228594" algn="l">
              <a:lnSpc>
                <a:spcPct val="90000"/>
              </a:lnSpc>
              <a:spcBef>
                <a:spcPts val="500"/>
              </a:spcBef>
              <a:spcAft>
                <a:spcPts val="0"/>
              </a:spcAft>
              <a:buClr>
                <a:schemeClr val="dk2"/>
              </a:buClr>
              <a:buSzPts val="3000"/>
              <a:buNone/>
              <a:defRPr/>
            </a:lvl2pPr>
            <a:lvl3pPr marL="1371566" lvl="2" indent="-342891" algn="l">
              <a:lnSpc>
                <a:spcPct val="90000"/>
              </a:lnSpc>
              <a:spcBef>
                <a:spcPts val="500"/>
              </a:spcBef>
              <a:spcAft>
                <a:spcPts val="0"/>
              </a:spcAft>
              <a:buClr>
                <a:schemeClr val="dk2"/>
              </a:buClr>
              <a:buSzPts val="1800"/>
              <a:buChar char="•"/>
              <a:defRPr/>
            </a:lvl3pPr>
            <a:lvl4pPr marL="1828754" lvl="3" indent="-342891" algn="l">
              <a:lnSpc>
                <a:spcPct val="90000"/>
              </a:lnSpc>
              <a:spcBef>
                <a:spcPts val="500"/>
              </a:spcBef>
              <a:spcAft>
                <a:spcPts val="0"/>
              </a:spcAft>
              <a:buClr>
                <a:schemeClr val="dk2"/>
              </a:buClr>
              <a:buSzPts val="1800"/>
              <a:buChar char="•"/>
              <a:defRPr/>
            </a:lvl4pPr>
            <a:lvl5pPr marL="2285943" lvl="4" indent="-342891" algn="l">
              <a:lnSpc>
                <a:spcPct val="90000"/>
              </a:lnSpc>
              <a:spcBef>
                <a:spcPts val="500"/>
              </a:spcBef>
              <a:spcAft>
                <a:spcPts val="0"/>
              </a:spcAft>
              <a:buClr>
                <a:schemeClr val="dk2"/>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6961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633955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1"/>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885214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2"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9889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859236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7"/>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75753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8" y="6596870"/>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5"/>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2"/>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9"/>
            <a:ext cx="9349715" cy="193899"/>
          </a:xfrm>
        </p:spPr>
        <p:txBody>
          <a:bodyPr lIns="0" tIns="0" rIns="0" bIns="0">
            <a:spAutoFit/>
          </a:bodyPr>
          <a:lstStyle>
            <a:lvl1pPr marL="0" indent="0">
              <a:buNone/>
              <a:defRPr sz="1400" i="1">
                <a:solidFill>
                  <a:schemeClr val="tx1"/>
                </a:solidFill>
              </a:defRPr>
            </a:lvl1pPr>
            <a:lvl2pPr marL="457167" indent="0">
              <a:buNone/>
              <a:defRPr/>
            </a:lvl2pPr>
          </a:lstStyle>
          <a:p>
            <a:pPr lvl="0"/>
            <a:r>
              <a:rPr lang="en-US"/>
              <a:t>Click to edit Master text styles</a:t>
            </a:r>
          </a:p>
        </p:txBody>
      </p:sp>
    </p:spTree>
    <p:extLst>
      <p:ext uri="{BB962C8B-B14F-4D97-AF65-F5344CB8AC3E}">
        <p14:creationId xmlns:p14="http://schemas.microsoft.com/office/powerpoint/2010/main" val="4168225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4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1"/>
            <a:ext cx="12192000" cy="6372213"/>
          </a:xfrm>
          <a:prstGeom prst="rect">
            <a:avLst/>
          </a:prstGeom>
          <a:noFill/>
          <a:ln>
            <a:noFill/>
          </a:ln>
        </p:spPr>
      </p:pic>
      <p:sp>
        <p:nvSpPr>
          <p:cNvPr id="90" name="Google Shape;90;g2854fb4cf62_1_16"/>
          <p:cNvSpPr txBox="1">
            <a:spLocks noGrp="1"/>
          </p:cNvSpPr>
          <p:nvPr>
            <p:ph type="title"/>
          </p:nvPr>
        </p:nvSpPr>
        <p:spPr>
          <a:xfrm>
            <a:off x="355601" y="485120"/>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4"/>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21"/>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1" y="1198249"/>
            <a:ext cx="9349715" cy="330689"/>
          </a:xfrm>
          <a:prstGeom prst="rect">
            <a:avLst/>
          </a:prstGeom>
          <a:noFill/>
          <a:ln>
            <a:noFill/>
          </a:ln>
        </p:spPr>
        <p:txBody>
          <a:bodyPr spcFirstLastPara="1" wrap="square" lIns="0" tIns="0" rIns="0" bIns="0" anchor="t" anchorCtr="0">
            <a:spAutoFit/>
          </a:bodyPr>
          <a:lstStyle>
            <a:lvl1pPr marL="457178" lvl="0" indent="-228589" algn="l">
              <a:lnSpc>
                <a:spcPct val="90000"/>
              </a:lnSpc>
              <a:spcBef>
                <a:spcPts val="1000"/>
              </a:spcBef>
              <a:spcAft>
                <a:spcPts val="0"/>
              </a:spcAft>
              <a:buSzPts val="1750"/>
              <a:buNone/>
              <a:defRPr sz="1400" i="1">
                <a:solidFill>
                  <a:schemeClr val="dk1"/>
                </a:solidFill>
              </a:defRPr>
            </a:lvl1pPr>
            <a:lvl2pPr marL="914354" lvl="1" indent="-228589" algn="l">
              <a:lnSpc>
                <a:spcPct val="90000"/>
              </a:lnSpc>
              <a:spcBef>
                <a:spcPts val="500"/>
              </a:spcBef>
              <a:spcAft>
                <a:spcPts val="0"/>
              </a:spcAft>
              <a:buClr>
                <a:schemeClr val="dk2"/>
              </a:buClr>
              <a:buSzPts val="3000"/>
              <a:buNone/>
              <a:defRPr/>
            </a:lvl2pPr>
            <a:lvl3pPr marL="1371532" lvl="2" indent="-342882" algn="l">
              <a:lnSpc>
                <a:spcPct val="90000"/>
              </a:lnSpc>
              <a:spcBef>
                <a:spcPts val="500"/>
              </a:spcBef>
              <a:spcAft>
                <a:spcPts val="0"/>
              </a:spcAft>
              <a:buClr>
                <a:schemeClr val="dk2"/>
              </a:buClr>
              <a:buSzPts val="1800"/>
              <a:buChar char="•"/>
              <a:defRPr/>
            </a:lvl3pPr>
            <a:lvl4pPr marL="1828709" lvl="3" indent="-342882" algn="l">
              <a:lnSpc>
                <a:spcPct val="90000"/>
              </a:lnSpc>
              <a:spcBef>
                <a:spcPts val="500"/>
              </a:spcBef>
              <a:spcAft>
                <a:spcPts val="0"/>
              </a:spcAft>
              <a:buClr>
                <a:schemeClr val="dk2"/>
              </a:buClr>
              <a:buSzPts val="1800"/>
              <a:buChar char="•"/>
              <a:defRPr/>
            </a:lvl4pPr>
            <a:lvl5pPr marL="2285886" lvl="4" indent="-342882" algn="l">
              <a:lnSpc>
                <a:spcPct val="90000"/>
              </a:lnSpc>
              <a:spcBef>
                <a:spcPts val="500"/>
              </a:spcBef>
              <a:spcAft>
                <a:spcPts val="0"/>
              </a:spcAft>
              <a:buClr>
                <a:schemeClr val="dk2"/>
              </a:buClr>
              <a:buSzPts val="1800"/>
              <a:buChar char="•"/>
              <a:defRPr/>
            </a:lvl5pPr>
            <a:lvl6pPr marL="2743062"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8"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074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10"/>
        <p:cNvGrpSpPr/>
        <p:nvPr/>
      </p:nvGrpSpPr>
      <p:grpSpPr>
        <a:xfrm>
          <a:off x="0" y="0"/>
          <a:ext cx="0" cy="0"/>
          <a:chOff x="0" y="0"/>
          <a:chExt cx="0" cy="0"/>
        </a:xfrm>
      </p:grpSpPr>
    </p:spTree>
    <p:extLst>
      <p:ext uri="{BB962C8B-B14F-4D97-AF65-F5344CB8AC3E}">
        <p14:creationId xmlns:p14="http://schemas.microsoft.com/office/powerpoint/2010/main" val="1638034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9"/>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pPr defTabSz="914377"/>
            <a:fld id="{00000000-1234-1234-1234-123412341234}" type="slidenum">
              <a:rPr lang="en-US" smtClean="0"/>
              <a:pPr defTabSz="914377"/>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defTabSz="914377" rtl="0" eaLnBrk="1" fontAlgn="auto" latinLnBrk="0" hangingPunct="1">
              <a:lnSpc>
                <a:spcPct val="100000"/>
              </a:lnSpc>
              <a:spcBef>
                <a:spcPts val="0"/>
              </a:spcBef>
              <a:spcAft>
                <a:spcPts val="0"/>
              </a:spcAft>
              <a:buClr>
                <a:srgbClr val="272727"/>
              </a:buClr>
              <a:buSzPts val="900"/>
              <a:buFont typeface="Arial"/>
              <a:buNone/>
              <a:tabLst/>
              <a:defRPr/>
            </a:pPr>
            <a:r>
              <a:rPr kumimoji="0" lang="en-US" sz="900" b="0" i="0" u="none" strike="noStrike" kern="1200" cap="none" spc="0" normalizeH="0" baseline="0" noProof="0">
                <a:ln>
                  <a:noFill/>
                </a:ln>
                <a:solidFill>
                  <a:srgbClr val="272727"/>
                </a:solidFill>
                <a:effectLst/>
                <a:uLnTx/>
                <a:uFillTx/>
                <a:latin typeface="Arial"/>
                <a:ea typeface="Arial"/>
                <a:cs typeface="Arial"/>
                <a:sym typeface="Arial"/>
              </a:rPr>
              <a:t>Private &amp; Confidential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33909172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99651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379946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4030617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61620" y="166052"/>
            <a:ext cx="116218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sz="3200" b="0" i="0">
                <a:solidFill>
                  <a:srgbClr val="030407"/>
                </a:solidFill>
                <a:latin typeface="Calibri"/>
                <a:ea typeface="Calibri"/>
                <a:cs typeface="Calibri"/>
                <a:sym typeface="Calibri"/>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6" name="Google Shape;116;p18"/>
          <p:cNvSpPr txBox="1">
            <a:spLocks noGrp="1"/>
          </p:cNvSpPr>
          <p:nvPr>
            <p:ph type="body" idx="1"/>
          </p:nvPr>
        </p:nvSpPr>
        <p:spPr>
          <a:xfrm>
            <a:off x="609600" y="1577340"/>
            <a:ext cx="10972800" cy="415498"/>
          </a:xfrm>
          <a:prstGeom prst="rect">
            <a:avLst/>
          </a:prstGeom>
          <a:noFill/>
          <a:ln>
            <a:noFill/>
          </a:ln>
        </p:spPr>
        <p:txBody>
          <a:bodyPr spcFirstLastPara="1" wrap="square" lIns="0" tIns="0" rIns="0" bIns="0" anchor="t" anchorCtr="0">
            <a:spAutoFit/>
          </a:bodyPr>
          <a:lstStyle>
            <a:lvl1pPr marL="304815" lvl="0" indent="-152408" algn="l">
              <a:spcBef>
                <a:spcPts val="0"/>
              </a:spcBef>
              <a:spcAft>
                <a:spcPts val="0"/>
              </a:spcAft>
              <a:buSzPts val="2100"/>
              <a:buNone/>
              <a:defRPr/>
            </a:lvl1pPr>
            <a:lvl2pPr marL="609630" lvl="1" indent="-152408" algn="l">
              <a:spcBef>
                <a:spcPts val="0"/>
              </a:spcBef>
              <a:spcAft>
                <a:spcPts val="0"/>
              </a:spcAft>
              <a:buSzPts val="2100"/>
              <a:buNone/>
              <a:defRPr/>
            </a:lvl2pPr>
            <a:lvl3pPr marL="914446" lvl="2" indent="-152408" algn="l">
              <a:spcBef>
                <a:spcPts val="0"/>
              </a:spcBef>
              <a:spcAft>
                <a:spcPts val="0"/>
              </a:spcAft>
              <a:buSzPts val="2100"/>
              <a:buNone/>
              <a:defRPr/>
            </a:lvl3pPr>
            <a:lvl4pPr marL="1219261" lvl="3" indent="-152408" algn="l">
              <a:spcBef>
                <a:spcPts val="0"/>
              </a:spcBef>
              <a:spcAft>
                <a:spcPts val="0"/>
              </a:spcAft>
              <a:buSzPts val="2100"/>
              <a:buNone/>
              <a:defRPr/>
            </a:lvl4pPr>
            <a:lvl5pPr marL="1524076" lvl="4" indent="-152408" algn="l">
              <a:spcBef>
                <a:spcPts val="0"/>
              </a:spcBef>
              <a:spcAft>
                <a:spcPts val="0"/>
              </a:spcAft>
              <a:buSzPts val="2100"/>
              <a:buNone/>
              <a:defRPr/>
            </a:lvl5pPr>
            <a:lvl6pPr marL="1828891" lvl="5" indent="-152408" algn="l">
              <a:spcBef>
                <a:spcPts val="0"/>
              </a:spcBef>
              <a:spcAft>
                <a:spcPts val="0"/>
              </a:spcAft>
              <a:buSzPts val="2100"/>
              <a:buNone/>
              <a:defRPr/>
            </a:lvl6pPr>
            <a:lvl7pPr marL="2133707" lvl="6" indent="-152408" algn="l">
              <a:spcBef>
                <a:spcPts val="0"/>
              </a:spcBef>
              <a:spcAft>
                <a:spcPts val="0"/>
              </a:spcAft>
              <a:buSzPts val="2100"/>
              <a:buNone/>
              <a:defRPr/>
            </a:lvl7pPr>
            <a:lvl8pPr marL="2438522" lvl="7" indent="-152408" algn="l">
              <a:spcBef>
                <a:spcPts val="0"/>
              </a:spcBef>
              <a:spcAft>
                <a:spcPts val="0"/>
              </a:spcAft>
              <a:buSzPts val="2100"/>
              <a:buNone/>
              <a:defRPr/>
            </a:lvl8pPr>
            <a:lvl9pPr marL="2743337" lvl="8" indent="-152408" algn="l">
              <a:spcBef>
                <a:spcPts val="0"/>
              </a:spcBef>
              <a:spcAft>
                <a:spcPts val="0"/>
              </a:spcAft>
              <a:buSzPts val="2100"/>
              <a:buNone/>
              <a:defRPr/>
            </a:lvl9pPr>
          </a:lstStyle>
          <a:p>
            <a:endParaRPr/>
          </a:p>
        </p:txBody>
      </p:sp>
      <p:sp>
        <p:nvSpPr>
          <p:cNvPr id="117" name="Google Shape;117;p18"/>
          <p:cNvSpPr txBox="1">
            <a:spLocks noGrp="1"/>
          </p:cNvSpPr>
          <p:nvPr>
            <p:ph type="ftr" idx="11"/>
          </p:nvPr>
        </p:nvSpPr>
        <p:spPr>
          <a:xfrm>
            <a:off x="4145280" y="6377940"/>
            <a:ext cx="3901600" cy="27699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8" name="Google Shape;118;p18"/>
          <p:cNvSpPr txBox="1">
            <a:spLocks noGrp="1"/>
          </p:cNvSpPr>
          <p:nvPr>
            <p:ph type="dt" idx="10"/>
          </p:nvPr>
        </p:nvSpPr>
        <p:spPr>
          <a:xfrm>
            <a:off x="609600" y="6377940"/>
            <a:ext cx="280420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9" name="Google Shape;119;p18"/>
          <p:cNvSpPr txBox="1">
            <a:spLocks noGrp="1"/>
          </p:cNvSpPr>
          <p:nvPr>
            <p:ph type="sldNum" idx="12"/>
          </p:nvPr>
        </p:nvSpPr>
        <p:spPr>
          <a:xfrm>
            <a:off x="11816333" y="6535532"/>
            <a:ext cx="203200" cy="135422"/>
          </a:xfrm>
          <a:prstGeom prst="rect">
            <a:avLst/>
          </a:prstGeom>
          <a:noFill/>
          <a:ln>
            <a:noFill/>
          </a:ln>
        </p:spPr>
        <p:txBody>
          <a:bodyPr spcFirstLastPara="1" wrap="square" lIns="0" tIns="0" rIns="0" bIns="0" anchor="t" anchorCtr="0">
            <a:spAutoFit/>
          </a:bodyPr>
          <a:lstStyle>
            <a:lvl1pPr marL="67737" lvl="0" indent="0">
              <a:lnSpc>
                <a:spcPct val="110000"/>
              </a:lnSpc>
              <a:spcBef>
                <a:spcPts val="0"/>
              </a:spcBef>
              <a:buNone/>
              <a:defRPr sz="800" b="0" i="0">
                <a:solidFill>
                  <a:srgbClr val="272727"/>
                </a:solidFill>
                <a:latin typeface="Calibri"/>
                <a:ea typeface="Calibri"/>
                <a:cs typeface="Calibri"/>
                <a:sym typeface="Calibri"/>
              </a:defRPr>
            </a:lvl1pPr>
            <a:lvl2pPr marL="67737" lvl="1" indent="0">
              <a:lnSpc>
                <a:spcPct val="110000"/>
              </a:lnSpc>
              <a:spcBef>
                <a:spcPts val="0"/>
              </a:spcBef>
              <a:buNone/>
              <a:defRPr sz="800" b="0" i="0">
                <a:solidFill>
                  <a:srgbClr val="272727"/>
                </a:solidFill>
                <a:latin typeface="Calibri"/>
                <a:ea typeface="Calibri"/>
                <a:cs typeface="Calibri"/>
                <a:sym typeface="Calibri"/>
              </a:defRPr>
            </a:lvl2pPr>
            <a:lvl3pPr marL="67737" lvl="2" indent="0">
              <a:lnSpc>
                <a:spcPct val="110000"/>
              </a:lnSpc>
              <a:spcBef>
                <a:spcPts val="0"/>
              </a:spcBef>
              <a:buNone/>
              <a:defRPr sz="800" b="0" i="0">
                <a:solidFill>
                  <a:srgbClr val="272727"/>
                </a:solidFill>
                <a:latin typeface="Calibri"/>
                <a:ea typeface="Calibri"/>
                <a:cs typeface="Calibri"/>
                <a:sym typeface="Calibri"/>
              </a:defRPr>
            </a:lvl3pPr>
            <a:lvl4pPr marL="67737" lvl="3" indent="0">
              <a:lnSpc>
                <a:spcPct val="110000"/>
              </a:lnSpc>
              <a:spcBef>
                <a:spcPts val="0"/>
              </a:spcBef>
              <a:buNone/>
              <a:defRPr sz="800" b="0" i="0">
                <a:solidFill>
                  <a:srgbClr val="272727"/>
                </a:solidFill>
                <a:latin typeface="Calibri"/>
                <a:ea typeface="Calibri"/>
                <a:cs typeface="Calibri"/>
                <a:sym typeface="Calibri"/>
              </a:defRPr>
            </a:lvl4pPr>
            <a:lvl5pPr marL="67737" lvl="4" indent="0">
              <a:lnSpc>
                <a:spcPct val="110000"/>
              </a:lnSpc>
              <a:spcBef>
                <a:spcPts val="0"/>
              </a:spcBef>
              <a:buNone/>
              <a:defRPr sz="800" b="0" i="0">
                <a:solidFill>
                  <a:srgbClr val="272727"/>
                </a:solidFill>
                <a:latin typeface="Calibri"/>
                <a:ea typeface="Calibri"/>
                <a:cs typeface="Calibri"/>
                <a:sym typeface="Calibri"/>
              </a:defRPr>
            </a:lvl5pPr>
            <a:lvl6pPr marL="67737" lvl="5" indent="0">
              <a:lnSpc>
                <a:spcPct val="110000"/>
              </a:lnSpc>
              <a:spcBef>
                <a:spcPts val="0"/>
              </a:spcBef>
              <a:buNone/>
              <a:defRPr sz="800" b="0" i="0">
                <a:solidFill>
                  <a:srgbClr val="272727"/>
                </a:solidFill>
                <a:latin typeface="Calibri"/>
                <a:ea typeface="Calibri"/>
                <a:cs typeface="Calibri"/>
                <a:sym typeface="Calibri"/>
              </a:defRPr>
            </a:lvl6pPr>
            <a:lvl7pPr marL="67737" lvl="6" indent="0">
              <a:lnSpc>
                <a:spcPct val="110000"/>
              </a:lnSpc>
              <a:spcBef>
                <a:spcPts val="0"/>
              </a:spcBef>
              <a:buNone/>
              <a:defRPr sz="800" b="0" i="0">
                <a:solidFill>
                  <a:srgbClr val="272727"/>
                </a:solidFill>
                <a:latin typeface="Calibri"/>
                <a:ea typeface="Calibri"/>
                <a:cs typeface="Calibri"/>
                <a:sym typeface="Calibri"/>
              </a:defRPr>
            </a:lvl7pPr>
            <a:lvl8pPr marL="67737" lvl="7" indent="0">
              <a:lnSpc>
                <a:spcPct val="110000"/>
              </a:lnSpc>
              <a:spcBef>
                <a:spcPts val="0"/>
              </a:spcBef>
              <a:buNone/>
              <a:defRPr sz="800" b="0" i="0">
                <a:solidFill>
                  <a:srgbClr val="272727"/>
                </a:solidFill>
                <a:latin typeface="Calibri"/>
                <a:ea typeface="Calibri"/>
                <a:cs typeface="Calibri"/>
                <a:sym typeface="Calibri"/>
              </a:defRPr>
            </a:lvl8pPr>
            <a:lvl9pPr marL="67737" lvl="8" indent="0">
              <a:lnSpc>
                <a:spcPct val="110000"/>
              </a:lnSpc>
              <a:spcBef>
                <a:spcPts val="0"/>
              </a:spcBef>
              <a:buNone/>
              <a:defRPr sz="800" b="0" i="0">
                <a:solidFill>
                  <a:srgbClr val="272727"/>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0052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9983035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9458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154885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2052687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5346615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51961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0447992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414100027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245364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33571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30602152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455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5">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7" r:id="rId2"/>
    <p:sldLayoutId id="214748399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40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9/13/25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0719B6-1736-2488-778F-E6786B54A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8270B8-E055-472B-01BA-93D055E15A4B}"/>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01D2FB-D9AA-34EA-DB6E-751FE683257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D205D872-AB18-5A53-3071-2A70A30C869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87D6A-1940-5727-B11E-DCC7A7023E9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F4FC8-2019-6E41-BF4B-857FC374A7FD}" type="slidenum">
              <a:rPr lang="en-US" smtClean="0"/>
              <a:t>‹#›</a:t>
            </a:fld>
            <a:endParaRPr lang="en-US"/>
          </a:p>
        </p:txBody>
      </p:sp>
    </p:spTree>
    <p:extLst>
      <p:ext uri="{BB962C8B-B14F-4D97-AF65-F5344CB8AC3E}">
        <p14:creationId xmlns:p14="http://schemas.microsoft.com/office/powerpoint/2010/main" val="78105594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A1ED13C-81DD-E44B-9E8C-49936B970C8E}"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0296084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5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52.xml"/><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75.xml"/><Relationship Id="rId1" Type="http://schemas.openxmlformats.org/officeDocument/2006/relationships/slideLayout" Target="../slideLayouts/slideLayout5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huggingface.co/docs/transformers/tokenizer_summary"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400.png"/><Relationship Id="rId4" Type="http://schemas.openxmlformats.org/officeDocument/2006/relationships/image" Target="../media/image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450.png"/><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510.png"/><Relationship Id="rId4" Type="http://schemas.openxmlformats.org/officeDocument/2006/relationships/image" Target="../media/image89.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image" Target="../media/image530.png"/><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diagramLayout" Target="../diagrams/layout1.xml"/><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diagramData" Target="../diagrams/data1.xml"/><Relationship Id="rId5" Type="http://schemas.openxmlformats.org/officeDocument/2006/relationships/image" Target="../media/image8.png"/><Relationship Id="rId15" Type="http://schemas.microsoft.com/office/2007/relationships/diagramDrawing" Target="../diagrams/drawing1.xm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truefoundry/agentic-ai-with-truefoundry.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docs.astral.sh/uv/pip/environments/" TargetMode="External"/><Relationship Id="rId4" Type="http://schemas.openxmlformats.org/officeDocument/2006/relationships/hyperlink" Target="https://docs.astral.sh/uv/getting-started/installa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hyperlink" Target="https://arxiv.org/abs/2210.0362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hyperlink" Target="https://www.dailydoseofds.com/model-context-protocol-crash-course-part-1/"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5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52.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60.xml"/><Relationship Id="rId1" Type="http://schemas.openxmlformats.org/officeDocument/2006/relationships/slideLayout" Target="../slideLayouts/slideLayout5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5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52.xml"/><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52.xml"/><Relationship Id="rId4" Type="http://schemas.openxmlformats.org/officeDocument/2006/relationships/image" Target="../media/image77.jpeg"/></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486936" y="3110446"/>
            <a:ext cx="5609064" cy="138499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4D55-F9FC-347B-9A5B-D07CBD75FE4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619EB1E-3314-2276-2BC3-4FEFEDFFB8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Formulating a “Language</a:t>
            </a:r>
            <a:r>
              <a:rPr kumimoji="0" lang="en-US" sz="2400" b="1" i="0" u="none" strike="noStrike" kern="1200" cap="none" spc="0" normalizeH="0" noProof="0" dirty="0">
                <a:ln>
                  <a:noFill/>
                </a:ln>
                <a:effectLst/>
                <a:uLnTx/>
                <a:uFillTx/>
                <a:latin typeface="Work Sans" pitchFamily="2" charset="77"/>
                <a:sym typeface="LabGrotesque-Black"/>
              </a:rPr>
              <a:t> Model”</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C44730F4-F2A6-DEAD-F97F-F83DB10CBB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3" name="TextBox 12">
            <a:extLst>
              <a:ext uri="{FF2B5EF4-FFF2-40B4-BE49-F238E27FC236}">
                <a16:creationId xmlns:a16="http://schemas.microsoft.com/office/drawing/2014/main" id="{6CC7A6D7-92AE-053E-C548-3C3F99E54356}"/>
              </a:ext>
            </a:extLst>
          </p:cNvPr>
          <p:cNvSpPr txBox="1"/>
          <p:nvPr/>
        </p:nvSpPr>
        <p:spPr>
          <a:xfrm>
            <a:off x="4759015" y="1137932"/>
            <a:ext cx="5010270" cy="584775"/>
          </a:xfrm>
          <a:prstGeom prst="rect">
            <a:avLst/>
          </a:prstGeom>
          <a:noFill/>
          <a:ln cmpd="dbl">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highlight>
                  <a:srgbClr val="00FFFF"/>
                </a:highlight>
                <a:uLnTx/>
                <a:uFillTx/>
                <a:latin typeface="Work Sans" pitchFamily="2" charset="77"/>
              </a:rPr>
              <a:t>It was a bit hot outside, and I wanted to have </a:t>
            </a:r>
            <a:r>
              <a:rPr kumimoji="0" lang="en-US" sz="1600" b="0" i="0" u="none" strike="noStrike" kern="1200" cap="none" spc="0" normalizeH="0" baseline="0" noProof="0" dirty="0">
                <a:ln>
                  <a:noFill/>
                </a:ln>
                <a:solidFill>
                  <a:prstClr val="black"/>
                </a:solidFill>
                <a:effectLst/>
                <a:highlight>
                  <a:srgbClr val="00FF00"/>
                </a:highlight>
                <a:uLnTx/>
                <a:uFillTx/>
                <a:latin typeface="Work Sans" pitchFamily="2" charset="77"/>
              </a:rPr>
              <a:t>cold coffee</a:t>
            </a:r>
            <a:r>
              <a:rPr kumimoji="0" lang="en-US" sz="1600" b="0" i="0" u="none" strike="noStrike" kern="1200" cap="none" spc="0" normalizeH="0" baseline="0" noProof="0" dirty="0">
                <a:ln>
                  <a:noFill/>
                </a:ln>
                <a:solidFill>
                  <a:prstClr val="black"/>
                </a:solidFill>
                <a:effectLst/>
                <a:uLnTx/>
                <a:uFillTx/>
                <a:latin typeface="Work Sans" pitchFamily="2" charset="77"/>
              </a:rPr>
              <a:t>.</a:t>
            </a:r>
          </a:p>
        </p:txBody>
      </p:sp>
      <p:sp>
        <p:nvSpPr>
          <p:cNvPr id="14" name="Left Brace 13">
            <a:extLst>
              <a:ext uri="{FF2B5EF4-FFF2-40B4-BE49-F238E27FC236}">
                <a16:creationId xmlns:a16="http://schemas.microsoft.com/office/drawing/2014/main" id="{F9EC36B6-214F-0CE2-7217-3C09CB36F23A}"/>
              </a:ext>
            </a:extLst>
          </p:cNvPr>
          <p:cNvSpPr/>
          <p:nvPr/>
        </p:nvSpPr>
        <p:spPr>
          <a:xfrm rot="16200000">
            <a:off x="6690915" y="340695"/>
            <a:ext cx="229332" cy="3102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5" name="Left Brace 14">
            <a:extLst>
              <a:ext uri="{FF2B5EF4-FFF2-40B4-BE49-F238E27FC236}">
                <a16:creationId xmlns:a16="http://schemas.microsoft.com/office/drawing/2014/main" id="{CFF9B50E-9274-1E87-69E0-641ABE93B108}"/>
              </a:ext>
            </a:extLst>
          </p:cNvPr>
          <p:cNvSpPr/>
          <p:nvPr/>
        </p:nvSpPr>
        <p:spPr>
          <a:xfrm rot="16200000">
            <a:off x="9099548" y="1488482"/>
            <a:ext cx="182623" cy="7836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A4F8E6D-8DC5-72F7-2EA2-59855F40CF05}"/>
              </a:ext>
            </a:extLst>
          </p:cNvPr>
          <p:cNvSpPr txBox="1"/>
          <p:nvPr/>
        </p:nvSpPr>
        <p:spPr>
          <a:xfrm>
            <a:off x="6076732" y="2001135"/>
            <a:ext cx="153599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given these words</a:t>
            </a:r>
          </a:p>
        </p:txBody>
      </p:sp>
      <p:sp>
        <p:nvSpPr>
          <p:cNvPr id="17" name="TextBox 16">
            <a:extLst>
              <a:ext uri="{FF2B5EF4-FFF2-40B4-BE49-F238E27FC236}">
                <a16:creationId xmlns:a16="http://schemas.microsoft.com/office/drawing/2014/main" id="{52920C63-0179-05DA-6B1E-BE432F3BCD12}"/>
              </a:ext>
            </a:extLst>
          </p:cNvPr>
          <p:cNvSpPr txBox="1"/>
          <p:nvPr/>
        </p:nvSpPr>
        <p:spPr>
          <a:xfrm>
            <a:off x="8355121" y="1990824"/>
            <a:ext cx="187583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predict the next words</a:t>
            </a:r>
          </a:p>
        </p:txBody>
      </p:sp>
      <p:sp>
        <p:nvSpPr>
          <p:cNvPr id="18" name="TextBox 17">
            <a:extLst>
              <a:ext uri="{FF2B5EF4-FFF2-40B4-BE49-F238E27FC236}">
                <a16:creationId xmlns:a16="http://schemas.microsoft.com/office/drawing/2014/main" id="{5CFDAEB7-AA58-92FB-FF29-1F7D3ADCE28B}"/>
              </a:ext>
            </a:extLst>
          </p:cNvPr>
          <p:cNvSpPr txBox="1"/>
          <p:nvPr/>
        </p:nvSpPr>
        <p:spPr>
          <a:xfrm>
            <a:off x="1137717" y="1107153"/>
            <a:ext cx="34772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Language Modelling Problem</a:t>
            </a:r>
          </a:p>
        </p:txBody>
      </p:sp>
      <p:pic>
        <p:nvPicPr>
          <p:cNvPr id="20" name="Picture 19" descr="A picture containing text, screenshot, font, line&#10;&#10;Description automatically generated">
            <a:extLst>
              <a:ext uri="{FF2B5EF4-FFF2-40B4-BE49-F238E27FC236}">
                <a16:creationId xmlns:a16="http://schemas.microsoft.com/office/drawing/2014/main" id="{CDDD45F0-758D-7B40-8588-A98D4FD32785}"/>
              </a:ext>
            </a:extLst>
          </p:cNvPr>
          <p:cNvPicPr>
            <a:picLocks noChangeAspect="1"/>
          </p:cNvPicPr>
          <p:nvPr/>
        </p:nvPicPr>
        <p:blipFill>
          <a:blip r:embed="rId4"/>
          <a:stretch>
            <a:fillRect/>
          </a:stretch>
        </p:blipFill>
        <p:spPr>
          <a:xfrm>
            <a:off x="4749883" y="5634817"/>
            <a:ext cx="3856400" cy="1076737"/>
          </a:xfrm>
          <a:prstGeom prst="rect">
            <a:avLst/>
          </a:prstGeom>
        </p:spPr>
      </p:pic>
      <p:pic>
        <p:nvPicPr>
          <p:cNvPr id="21" name="Picture 20">
            <a:extLst>
              <a:ext uri="{FF2B5EF4-FFF2-40B4-BE49-F238E27FC236}">
                <a16:creationId xmlns:a16="http://schemas.microsoft.com/office/drawing/2014/main" id="{6FF5310F-2DBA-E581-10A1-3E0F4BD289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9026" y="3153614"/>
            <a:ext cx="2057450" cy="516155"/>
          </a:xfrm>
          <a:prstGeom prst="rect">
            <a:avLst/>
          </a:prstGeom>
        </p:spPr>
      </p:pic>
      <p:pic>
        <p:nvPicPr>
          <p:cNvPr id="22" name="Picture 2" descr="Dimensionality of Word Embeddings | Baeldung on Computer Science">
            <a:extLst>
              <a:ext uri="{FF2B5EF4-FFF2-40B4-BE49-F238E27FC236}">
                <a16:creationId xmlns:a16="http://schemas.microsoft.com/office/drawing/2014/main" id="{57417D91-3E4F-CC1D-6A4A-EA1D28A2AC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6604" y="3987048"/>
            <a:ext cx="2332318" cy="1255255"/>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D305B09-C094-444F-266B-9A98D0655472}"/>
              </a:ext>
            </a:extLst>
          </p:cNvPr>
          <p:cNvSpPr txBox="1">
            <a:spLocks/>
          </p:cNvSpPr>
          <p:nvPr/>
        </p:nvSpPr>
        <p:spPr>
          <a:xfrm>
            <a:off x="484240" y="2823952"/>
            <a:ext cx="10730297" cy="375219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A Language Model is tasked with the objective of predicting the next few words, given a sequence of words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However, language can not be directly represented as numbers. </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This is where “embedding” transforms into vectors of fixed sizes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Language models not only learn syntax and semantics, but the long-term dependencies as well</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29581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What is an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is a</a:t>
            </a:r>
            <a:r>
              <a:rPr kumimoji="0" lang="en-US" sz="2000" b="0" i="1" u="none" strike="noStrike" kern="1200" cap="none" spc="0" normalizeH="0" baseline="0" noProof="0" dirty="0">
                <a:ln>
                  <a:noFill/>
                </a:ln>
                <a:solidFill>
                  <a:prstClr val="black"/>
                </a:solidFill>
                <a:effectLst/>
                <a:uLnTx/>
                <a:uFillTx/>
                <a:latin typeface="Work Sans" pitchFamily="2" charset="77"/>
                <a:sym typeface="LabGrotesque-Black"/>
              </a:rPr>
              <a:t> </a:t>
            </a:r>
            <a:r>
              <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rPr>
              <a:t>middle layer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for all applications to talk to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external/internal AI services</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It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eases the complexity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of using GenAI with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everything in one place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from security to costs.</a:t>
            </a:r>
            <a:endPar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endParaRPr>
          </a:p>
        </p:txBody>
      </p:sp>
      <p:sp>
        <p:nvSpPr>
          <p:cNvPr id="20" name="Rectangle 19">
            <a:extLst>
              <a:ext uri="{FF2B5EF4-FFF2-40B4-BE49-F238E27FC236}">
                <a16:creationId xmlns:a16="http://schemas.microsoft.com/office/drawing/2014/main" id="{8A4FA236-FAFC-352A-BA42-46930881F393}"/>
              </a:ext>
            </a:extLst>
          </p:cNvPr>
          <p:cNvSpPr/>
          <p:nvPr/>
        </p:nvSpPr>
        <p:spPr>
          <a:xfrm>
            <a:off x="5703912" y="1945411"/>
            <a:ext cx="5600700" cy="4682442"/>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4581F2CC-A041-5583-7DAD-3835F0EAFC5B}"/>
              </a:ext>
            </a:extLst>
          </p:cNvPr>
          <p:cNvPicPr>
            <a:picLocks noChangeAspect="1"/>
          </p:cNvPicPr>
          <p:nvPr/>
        </p:nvPicPr>
        <p:blipFill>
          <a:blip r:embed="rId4"/>
          <a:stretch>
            <a:fillRect/>
          </a:stretch>
        </p:blipFill>
        <p:spPr>
          <a:xfrm>
            <a:off x="5811182" y="2008911"/>
            <a:ext cx="5308654" cy="4551064"/>
          </a:xfrm>
          <a:prstGeom prst="rect">
            <a:avLst/>
          </a:prstGeom>
        </p:spPr>
      </p:pic>
      <p:sp>
        <p:nvSpPr>
          <p:cNvPr id="3" name="TextBox 2">
            <a:extLst>
              <a:ext uri="{FF2B5EF4-FFF2-40B4-BE49-F238E27FC236}">
                <a16:creationId xmlns:a16="http://schemas.microsoft.com/office/drawing/2014/main" id="{DC743874-993F-44BB-5BCC-1F4D775C652C}"/>
              </a:ext>
            </a:extLst>
          </p:cNvPr>
          <p:cNvSpPr txBox="1"/>
          <p:nvPr/>
        </p:nvSpPr>
        <p:spPr>
          <a:xfrm>
            <a:off x="860576" y="2408654"/>
            <a:ext cx="4205755" cy="21236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Middle layer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It sits between user applications and any number of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External/internal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These can be anything from self-hosted to proprietary LLMs, or MCP servers</a:t>
            </a:r>
            <a:endParaRPr kumimoji="0" lang="en-US" sz="8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p:txBody>
      </p:sp>
      <p:pic>
        <p:nvPicPr>
          <p:cNvPr id="5" name="Graphic 4" descr="Lightbulb outline">
            <a:extLst>
              <a:ext uri="{FF2B5EF4-FFF2-40B4-BE49-F238E27FC236}">
                <a16:creationId xmlns:a16="http://schemas.microsoft.com/office/drawing/2014/main" id="{7A54C11F-039E-8B9F-8B2E-0E205CB3C3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655" y="2404090"/>
            <a:ext cx="352541" cy="352541"/>
          </a:xfrm>
          <a:prstGeom prst="rect">
            <a:avLst/>
          </a:prstGeom>
        </p:spPr>
      </p:pic>
      <p:pic>
        <p:nvPicPr>
          <p:cNvPr id="6" name="Graphic 5" descr="Lightbulb outline">
            <a:extLst>
              <a:ext uri="{FF2B5EF4-FFF2-40B4-BE49-F238E27FC236}">
                <a16:creationId xmlns:a16="http://schemas.microsoft.com/office/drawing/2014/main" id="{B10FF5C3-3180-8BF8-6863-4402193792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570" y="3512944"/>
            <a:ext cx="352541" cy="352541"/>
          </a:xfrm>
          <a:prstGeom prst="rect">
            <a:avLst/>
          </a:prstGeom>
        </p:spPr>
      </p:pic>
      <p:sp>
        <p:nvSpPr>
          <p:cNvPr id="8" name="Rectangle 7">
            <a:extLst>
              <a:ext uri="{FF2B5EF4-FFF2-40B4-BE49-F238E27FC236}">
                <a16:creationId xmlns:a16="http://schemas.microsoft.com/office/drawing/2014/main" id="{7403E7E9-85F8-8533-7811-11D08B46CBA9}"/>
              </a:ext>
            </a:extLst>
          </p:cNvPr>
          <p:cNvSpPr/>
          <p:nvPr/>
        </p:nvSpPr>
        <p:spPr>
          <a:xfrm>
            <a:off x="437654" y="2304227"/>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B258C17-DF6D-B3DA-2ADB-C4F94E5D21FF}"/>
              </a:ext>
            </a:extLst>
          </p:cNvPr>
          <p:cNvSpPr/>
          <p:nvPr/>
        </p:nvSpPr>
        <p:spPr>
          <a:xfrm>
            <a:off x="437653" y="3424323"/>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42197-34AA-7E1E-ECAC-1283FB3A604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DDA62044-1DC3-A571-A330-BFD731BD904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9CED0FF-7732-72AD-4D48-1BEE8F60A5A9}"/>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Diving Deeper into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is a specialized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middleware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component and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that serves as a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centralized control plane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providing a </a:t>
            </a:r>
            <a:r>
              <a:rPr kumimoji="0" lang="en-IN"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unified observable interface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for the entire GenAI stack.</a:t>
            </a:r>
            <a:endPar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p:txBody>
      </p:sp>
      <p:sp>
        <p:nvSpPr>
          <p:cNvPr id="13" name="Rectangle 12">
            <a:extLst>
              <a:ext uri="{FF2B5EF4-FFF2-40B4-BE49-F238E27FC236}">
                <a16:creationId xmlns:a16="http://schemas.microsoft.com/office/drawing/2014/main" id="{9B95C626-21B0-E3C1-DC37-CA702FC03D1F}"/>
              </a:ext>
            </a:extLst>
          </p:cNvPr>
          <p:cNvSpPr/>
          <p:nvPr/>
        </p:nvSpPr>
        <p:spPr>
          <a:xfrm>
            <a:off x="191729" y="1988724"/>
            <a:ext cx="2750912" cy="312896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Middleware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Abstraction layer between user apps and LLM APIs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Operates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Middle position in stack</a:t>
            </a:r>
          </a:p>
        </p:txBody>
      </p:sp>
      <p:sp>
        <p:nvSpPr>
          <p:cNvPr id="14" name="Rectangle 13">
            <a:extLst>
              <a:ext uri="{FF2B5EF4-FFF2-40B4-BE49-F238E27FC236}">
                <a16:creationId xmlns:a16="http://schemas.microsoft.com/office/drawing/2014/main" id="{F87BD3E1-588E-2ED0-AA59-8003230CC0B7}"/>
              </a:ext>
            </a:extLst>
          </p:cNvPr>
          <p:cNvSpPr/>
          <p:nvPr/>
        </p:nvSpPr>
        <p:spPr>
          <a:xfrm>
            <a:off x="341187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Egress Proxy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Reverse proxy, manages outbound traffic (apps to LLMs)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Data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defines the direction of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F50DAB6-D575-D957-6282-1C8A9190915F}"/>
              </a:ext>
            </a:extLst>
          </p:cNvPr>
          <p:cNvSpPr/>
          <p:nvPr/>
        </p:nvSpPr>
        <p:spPr>
          <a:xfrm>
            <a:off x="6434339"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Centralized Control Plane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Consolidates all application-level traffic into single point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Control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controller directing all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50204D2-015D-ED01-F20A-4ADC6C3FDAA4}"/>
              </a:ext>
            </a:extLst>
          </p:cNvPr>
          <p:cNvSpPr/>
          <p:nvPr/>
        </p:nvSpPr>
        <p:spPr>
          <a:xfrm>
            <a:off x="947119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Unified Observable Interface</a:t>
            </a: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Provides centralized policy enforcement and full observability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Single user-friendly API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the final benefit of the AI Gateway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lus 16">
            <a:extLst>
              <a:ext uri="{FF2B5EF4-FFF2-40B4-BE49-F238E27FC236}">
                <a16:creationId xmlns:a16="http://schemas.microsoft.com/office/drawing/2014/main" id="{76B706BA-90D8-3BF9-61A2-7E2203424139}"/>
              </a:ext>
            </a:extLst>
          </p:cNvPr>
          <p:cNvSpPr/>
          <p:nvPr/>
        </p:nvSpPr>
        <p:spPr>
          <a:xfrm>
            <a:off x="2953212" y="3275481"/>
            <a:ext cx="469233" cy="469233"/>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ight Arrow 17">
            <a:extLst>
              <a:ext uri="{FF2B5EF4-FFF2-40B4-BE49-F238E27FC236}">
                <a16:creationId xmlns:a16="http://schemas.microsoft.com/office/drawing/2014/main" id="{FC403883-A4BD-7975-8110-43BEDF20108E}"/>
              </a:ext>
            </a:extLst>
          </p:cNvPr>
          <p:cNvSpPr/>
          <p:nvPr/>
        </p:nvSpPr>
        <p:spPr>
          <a:xfrm>
            <a:off x="6104236" y="3328041"/>
            <a:ext cx="311751" cy="36411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Equals 21">
            <a:extLst>
              <a:ext uri="{FF2B5EF4-FFF2-40B4-BE49-F238E27FC236}">
                <a16:creationId xmlns:a16="http://schemas.microsoft.com/office/drawing/2014/main" id="{3CCECAEF-45D5-7F4B-9DF6-12CEF8A7C7FA}"/>
              </a:ext>
            </a:extLst>
          </p:cNvPr>
          <p:cNvSpPr/>
          <p:nvPr/>
        </p:nvSpPr>
        <p:spPr>
          <a:xfrm>
            <a:off x="9074669" y="3275481"/>
            <a:ext cx="426575" cy="469232"/>
          </a:xfrm>
          <a:prstGeom prst="mathEqua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0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8ABD-97B9-4120-7C99-FE1753E0CDB6}"/>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4C348B-1EF8-4CD9-69B2-32DD907E94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7A4D51F5-7BF4-C99D-8C83-0160B54D0D7A}"/>
              </a:ext>
            </a:extLst>
          </p:cNvPr>
          <p:cNvSpPr txBox="1"/>
          <p:nvPr/>
        </p:nvSpPr>
        <p:spPr>
          <a:xfrm>
            <a:off x="304802" y="342567"/>
            <a:ext cx="11887198" cy="550920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API Gateway vs.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API Gateway is primarily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ingress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AI Gateway is typically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a:t>
            </a:r>
          </a:p>
        </p:txBody>
      </p:sp>
      <p:pic>
        <p:nvPicPr>
          <p:cNvPr id="6" name="Picture 5">
            <a:extLst>
              <a:ext uri="{FF2B5EF4-FFF2-40B4-BE49-F238E27FC236}">
                <a16:creationId xmlns:a16="http://schemas.microsoft.com/office/drawing/2014/main" id="{6472A2D0-ACA6-E293-AD39-7F32565E9A97}"/>
              </a:ext>
            </a:extLst>
          </p:cNvPr>
          <p:cNvPicPr>
            <a:picLocks noChangeAspect="1"/>
          </p:cNvPicPr>
          <p:nvPr/>
        </p:nvPicPr>
        <p:blipFill>
          <a:blip r:embed="rId4"/>
          <a:srcRect t="25798"/>
          <a:stretch>
            <a:fillRect/>
          </a:stretch>
        </p:blipFill>
        <p:spPr>
          <a:xfrm>
            <a:off x="859910" y="1006233"/>
            <a:ext cx="10472179" cy="4234314"/>
          </a:xfrm>
          <a:prstGeom prst="rect">
            <a:avLst/>
          </a:prstGeom>
        </p:spPr>
      </p:pic>
      <p:sp>
        <p:nvSpPr>
          <p:cNvPr id="7" name="Rectangle 6">
            <a:extLst>
              <a:ext uri="{FF2B5EF4-FFF2-40B4-BE49-F238E27FC236}">
                <a16:creationId xmlns:a16="http://schemas.microsoft.com/office/drawing/2014/main" id="{F6ADE59A-ABBD-FE88-812B-1D35B4251BF7}"/>
              </a:ext>
            </a:extLst>
          </p:cNvPr>
          <p:cNvSpPr/>
          <p:nvPr/>
        </p:nvSpPr>
        <p:spPr>
          <a:xfrm>
            <a:off x="859910" y="1087779"/>
            <a:ext cx="10620890" cy="415276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9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680B-65B8-9033-26D0-9773DFE2C8D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1817C024-F9B1-713B-5845-01E1C04004B4}"/>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Key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C15A50-7321-029F-F9B2-DEC50A3EA46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4400646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5B9BD-43C7-6DFE-DF40-564186ADAA3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04DE52D-B2E6-6C64-04BD-1980B179D7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43C49D35-47D5-0539-89AA-1A568D1ADF8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Centralized Access and Enterprise-Grade Security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Unified Access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Connect to multiple LLM providers (e.g., OpenAI, Anthropic, Cohere, in-house models) via a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single API</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 no need to manage individual SDKs, endpoints, or API keys.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Authentication &amp; Authorization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secure access with centralized key management. Developers get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scoped API keys</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&amp; root credentials stay secure with tools like AWS SSM, GCP Secret Manager, or Azure Vault.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Role-Based Access Control (RBAC)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Control who can access what — down to specific models or operations —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ensuring compliance</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with enterprise security</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standards.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16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1FDDC-8CEA-0408-15E3-B0CD611973F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909D28B-4BC3-784F-B6C2-102C761916F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2F8C232-3090-E501-E677-3F8C8A3C2D4C}"/>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Smart Routing, Fallbacks, and Load Management</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Routing &amp; Fallbacks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Route requests based on latency, cost, or model reliability. Automatically retry or failover to alternate providers when needed.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Rate Limiting &amp; Load Balancing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quotas per user or team, and balance load across providers to ensure high availability and fairness.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Caching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Reduce latency and token spend by caching repeated prompts and responses — improving performance without sacrificing accuracy.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A784-792D-1D9B-73FE-51C40946291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015D8DC4-A9DD-F0CB-90CD-C4676E0B04D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8FA7CFB-7F7C-A000-4C2E-45D122220D6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Full Visibility into LLM Performance and Usage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Performance Monitoring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Track latency, error rates, and token throughput per model endpoint — enabling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SLA adherence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early issue detection.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Usage Analytics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View detailed logs and dashboards showing who accessed which model, when, and how — helping teams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understand adoption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a:t>
            </a:r>
            <a:r>
              <a:rPr kumimoji="0" lang="en-IN" sz="2000" b="0" i="0" u="none" strike="noStrike" kern="1200" cap="none" spc="0" normalizeH="0" baseline="0" noProof="0" dirty="0" err="1">
                <a:ln>
                  <a:noFill/>
                </a:ln>
                <a:solidFill>
                  <a:prstClr val="black"/>
                </a:solidFill>
                <a:effectLst/>
                <a:uLnTx/>
                <a:uFillTx/>
                <a:latin typeface="Work Sans" pitchFamily="2" charset="77"/>
                <a:ea typeface="+mn-ea"/>
                <a:cs typeface="+mn-cs"/>
              </a:rPr>
              <a:t>behavior</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Cost Management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Attribute token-level costs to users, teams, or features.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Prevent budget overruns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gain transparency into model spend.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21863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755-E7EE-5989-1A9F-C0ECFB4D2EF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0C210E8-C321-DDC2-6FFF-1FA1A81B3D4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03DFD8A-F334-A68D-D9BE-067718203E48}"/>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Built to Plug into Your GenAI Stack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API Integrations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Easily connect to tools like evaluation pipelines, prompt guardrails, vector databases, or monitoring platforms.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Custom Model Support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Bring your own fine-tuned or proprietary models into the Gateway — run them alongside commercial providers with a consistent interface.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Composable Architecture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Designed to extend with your workflows, tools, and compliance stack — from dev sandboxes to production deployments.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4149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8DB0-FCB4-92ED-77B4-F5BD8376AFE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1EDE025-A043-ECF4-5915-2923C7B712F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6330BB2-DA4C-FF05-B8C1-0AF87727E536}"/>
              </a:ext>
            </a:extLst>
          </p:cNvPr>
          <p:cNvSpPr txBox="1"/>
          <p:nvPr/>
        </p:nvSpPr>
        <p:spPr>
          <a:xfrm>
            <a:off x="304803" y="342567"/>
            <a:ext cx="12076667"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Why AI Gateway Matters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One gateway to rule all LLMs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Enforced security, roles, and cost controls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Intelligent routing, caching, and fallbacks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Full observability into usage and performance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Plug-and-play with your AI/ML ecosystem</a:t>
            </a:r>
          </a:p>
        </p:txBody>
      </p:sp>
      <p:sp>
        <p:nvSpPr>
          <p:cNvPr id="3" name="TextBox 2">
            <a:extLst>
              <a:ext uri="{FF2B5EF4-FFF2-40B4-BE49-F238E27FC236}">
                <a16:creationId xmlns:a16="http://schemas.microsoft.com/office/drawing/2014/main" id="{3A7660C4-9CD1-EF2E-0E45-E288962191C5}"/>
              </a:ext>
            </a:extLst>
          </p:cNvPr>
          <p:cNvSpPr txBox="1"/>
          <p:nvPr/>
        </p:nvSpPr>
        <p:spPr>
          <a:xfrm>
            <a:off x="572537" y="4401210"/>
            <a:ext cx="11046924"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AI Gateway provides a structured and scalable foundation for enterprise GenAI!</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51BF-8CE0-04D2-392B-124F20CD029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447C1C-ABB1-AAC2-09DE-631029F5749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Revisiting Scenarios with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DE7BD8D-F7F9-CF0B-3927-4BA98D3F0F9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141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4E1A-8449-7755-B922-322D8214482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EABA9F6-C9FE-4F8E-FEE1-FE7F1FABA7E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What Makes</a:t>
            </a:r>
            <a:r>
              <a:rPr kumimoji="0" lang="en-US" sz="2400" b="1" i="0" u="none" strike="noStrike" kern="1200" cap="none" spc="0" normalizeH="0" noProof="0" dirty="0">
                <a:ln>
                  <a:noFill/>
                </a:ln>
                <a:solidFill>
                  <a:srgbClr val="000000"/>
                </a:solidFill>
                <a:effectLst/>
                <a:uLnTx/>
                <a:uFillTx/>
                <a:latin typeface="Work Sans" pitchFamily="2" charset="77"/>
                <a:sym typeface="LabGrotesque-Black"/>
              </a:rPr>
              <a:t> a Language Model “Large”</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94FCD32F-C9BF-0555-CDDE-28AC465C4EA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12" descr="A picture containing text, line, font, number&#10;&#10;Description automatically generated">
            <a:extLst>
              <a:ext uri="{FF2B5EF4-FFF2-40B4-BE49-F238E27FC236}">
                <a16:creationId xmlns:a16="http://schemas.microsoft.com/office/drawing/2014/main" id="{1895A948-7B56-6DE0-8D7D-160AEFAC9C6F}"/>
              </a:ext>
            </a:extLst>
          </p:cNvPr>
          <p:cNvPicPr>
            <a:picLocks noChangeAspect="1"/>
          </p:cNvPicPr>
          <p:nvPr/>
        </p:nvPicPr>
        <p:blipFill>
          <a:blip r:embed="rId4"/>
          <a:stretch>
            <a:fillRect/>
          </a:stretch>
        </p:blipFill>
        <p:spPr>
          <a:xfrm>
            <a:off x="5988444" y="1846840"/>
            <a:ext cx="5172892" cy="2514065"/>
          </a:xfrm>
          <a:prstGeom prst="rect">
            <a:avLst/>
          </a:prstGeom>
          <a:ln>
            <a:solidFill>
              <a:schemeClr val="accent1"/>
            </a:solidFill>
          </a:ln>
        </p:spPr>
      </p:pic>
      <p:pic>
        <p:nvPicPr>
          <p:cNvPr id="14" name="Picture 13" descr="A picture containing text, screenshot, font, circle&#10;&#10;Description automatically generated">
            <a:extLst>
              <a:ext uri="{FF2B5EF4-FFF2-40B4-BE49-F238E27FC236}">
                <a16:creationId xmlns:a16="http://schemas.microsoft.com/office/drawing/2014/main" id="{6B34DD38-D8AB-6878-4247-9323E8559F99}"/>
              </a:ext>
            </a:extLst>
          </p:cNvPr>
          <p:cNvPicPr>
            <a:picLocks noChangeAspect="1"/>
          </p:cNvPicPr>
          <p:nvPr/>
        </p:nvPicPr>
        <p:blipFill>
          <a:blip r:embed="rId5"/>
          <a:stretch>
            <a:fillRect/>
          </a:stretch>
        </p:blipFill>
        <p:spPr>
          <a:xfrm>
            <a:off x="5988444" y="4917153"/>
            <a:ext cx="2996596" cy="1311495"/>
          </a:xfrm>
          <a:prstGeom prst="rect">
            <a:avLst/>
          </a:prstGeom>
          <a:ln>
            <a:solidFill>
              <a:schemeClr val="accent1"/>
            </a:solidFill>
          </a:ln>
        </p:spPr>
      </p:pic>
      <p:sp>
        <p:nvSpPr>
          <p:cNvPr id="15" name="TextBox 14">
            <a:extLst>
              <a:ext uri="{FF2B5EF4-FFF2-40B4-BE49-F238E27FC236}">
                <a16:creationId xmlns:a16="http://schemas.microsoft.com/office/drawing/2014/main" id="{FDD9FECA-F820-AE70-8C42-745E2A490E2D}"/>
              </a:ext>
            </a:extLst>
          </p:cNvPr>
          <p:cNvSpPr txBox="1"/>
          <p:nvPr/>
        </p:nvSpPr>
        <p:spPr>
          <a:xfrm>
            <a:off x="4491725" y="1155200"/>
            <a:ext cx="3558581"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Number of Model Parameters</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16FC8FAC-FB6D-2785-36FE-19760563C54F}"/>
              </a:ext>
            </a:extLst>
          </p:cNvPr>
          <p:cNvSpPr txBox="1"/>
          <p:nvPr/>
        </p:nvSpPr>
        <p:spPr>
          <a:xfrm>
            <a:off x="2014843" y="5552731"/>
            <a:ext cx="380467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Trained on More and More Data!</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pic>
        <p:nvPicPr>
          <p:cNvPr id="17" name="Picture 2" descr="The Future of Large Language Models (LLMs): Strategy, Opportunities and  Challenges">
            <a:extLst>
              <a:ext uri="{FF2B5EF4-FFF2-40B4-BE49-F238E27FC236}">
                <a16:creationId xmlns:a16="http://schemas.microsoft.com/office/drawing/2014/main" id="{E6144887-A1CE-50F9-1867-C8F253201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72" y="1836805"/>
            <a:ext cx="5687658" cy="26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6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F913-CBD2-7FBB-624C-E8A3D4BF180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D3BF939-130F-2FED-D631-2A835705721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7C6A6DD-3380-786D-A7B8-C2A5C40A7D8A}"/>
              </a:ext>
            </a:extLst>
          </p:cNvPr>
          <p:cNvSpPr txBox="1"/>
          <p:nvPr/>
        </p:nvSpPr>
        <p:spPr>
          <a:xfrm>
            <a:off x="304803" y="342567"/>
            <a:ext cx="12076667"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How AI Gateway Resolves the Real Risks</a:t>
            </a:r>
          </a:p>
        </p:txBody>
      </p:sp>
      <p:graphicFrame>
        <p:nvGraphicFramePr>
          <p:cNvPr id="7" name="Diagram 6">
            <a:extLst>
              <a:ext uri="{FF2B5EF4-FFF2-40B4-BE49-F238E27FC236}">
                <a16:creationId xmlns:a16="http://schemas.microsoft.com/office/drawing/2014/main" id="{D8F06478-B098-B3CB-9514-D49DFF785FFE}"/>
              </a:ext>
            </a:extLst>
          </p:cNvPr>
          <p:cNvGraphicFramePr/>
          <p:nvPr/>
        </p:nvGraphicFramePr>
        <p:xfrm>
          <a:off x="457200" y="952845"/>
          <a:ext cx="1134725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a:extLst>
              <a:ext uri="{FF2B5EF4-FFF2-40B4-BE49-F238E27FC236}">
                <a16:creationId xmlns:a16="http://schemas.microsoft.com/office/drawing/2014/main" id="{2F8FB899-FA69-5CC6-2FD9-6C8CA1E17C55}"/>
              </a:ext>
            </a:extLst>
          </p:cNvPr>
          <p:cNvSpPr/>
          <p:nvPr/>
        </p:nvSpPr>
        <p:spPr>
          <a:xfrm>
            <a:off x="2757948" y="5636120"/>
            <a:ext cx="7389535" cy="87931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Work Sans" pitchFamily="2" charset="77"/>
                <a:ea typeface="+mn-ea"/>
                <a:cs typeface="+mn-cs"/>
              </a:rPr>
              <a:t>Key Takeaway: </a:t>
            </a:r>
            <a:r>
              <a:rPr kumimoji="0" lang="en-US" sz="1800" b="0" i="0" u="none" strike="noStrike" kern="1200" cap="none" spc="0" normalizeH="0" baseline="0" noProof="0" dirty="0">
                <a:ln>
                  <a:noFill/>
                </a:ln>
                <a:solidFill>
                  <a:prstClr val="white"/>
                </a:solidFill>
                <a:effectLst/>
                <a:uLnTx/>
                <a:uFillTx/>
                <a:latin typeface="Work Sans" pitchFamily="2" charset="77"/>
                <a:ea typeface="+mn-ea"/>
                <a:cs typeface="+mn-cs"/>
              </a:rPr>
              <a:t>AI Gateway isn’t just infrastructure — it’s how you make GenAI safe, scalable, and enterprise-ready.</a:t>
            </a:r>
          </a:p>
        </p:txBody>
      </p:sp>
    </p:spTree>
    <p:extLst>
      <p:ext uri="{BB962C8B-B14F-4D97-AF65-F5344CB8AC3E}">
        <p14:creationId xmlns:p14="http://schemas.microsoft.com/office/powerpoint/2010/main" val="24819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9F15E-A30C-EADB-F98C-9290E23D578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BB1B59ED-259D-CC60-4773-FFBDE8B1556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Overview of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986C07DC-3842-BF0D-E5BB-D0A16776B70F}"/>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67546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C6B2-ECE8-EE59-F653-ED1877A02F6D}"/>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CEBCDD83-1046-6B6D-67A4-618649F617A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87B7540-B88D-E6DD-009F-EAA2C3E34CB9}"/>
              </a:ext>
            </a:extLst>
          </p:cNvPr>
          <p:cNvSpPr txBox="1"/>
          <p:nvPr/>
        </p:nvSpPr>
        <p:spPr>
          <a:xfrm>
            <a:off x="159658" y="386109"/>
            <a:ext cx="12017827" cy="707886"/>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000" b="1" dirty="0" err="1">
                <a:solidFill>
                  <a:srgbClr val="7030A0"/>
                </a:solidFill>
                <a:latin typeface="Work Sans" pitchFamily="2" charset="77"/>
                <a:sym typeface="LabGrotesque-Black"/>
              </a:rPr>
              <a:t>TrueFoundry</a:t>
            </a:r>
            <a:r>
              <a:rPr lang="en-US" sz="2000" b="1" dirty="0">
                <a:solidFill>
                  <a:srgbClr val="7030A0"/>
                </a:solidFill>
                <a:latin typeface="Work Sans" pitchFamily="2" charset="77"/>
                <a:sym typeface="LabGrotesque-Black"/>
              </a:rPr>
              <a:t> AI Gateway </a:t>
            </a:r>
            <a:r>
              <a:rPr lang="en-US" sz="2000" dirty="0">
                <a:solidFill>
                  <a:prstClr val="black"/>
                </a:solidFill>
                <a:latin typeface="Work Sans" pitchFamily="2" charset="77"/>
                <a:sym typeface="LabGrotesque-Black"/>
              </a:rPr>
              <a:t>is a </a:t>
            </a:r>
            <a:r>
              <a:rPr lang="en-US" sz="2000" dirty="0">
                <a:solidFill>
                  <a:srgbClr val="00B0F0"/>
                </a:solidFill>
                <a:latin typeface="Work Sans" pitchFamily="2" charset="77"/>
                <a:sym typeface="LabGrotesque-Black"/>
              </a:rPr>
              <a:t>centralized control plane </a:t>
            </a:r>
            <a:r>
              <a:rPr lang="en-US" sz="2000" dirty="0">
                <a:solidFill>
                  <a:prstClr val="black"/>
                </a:solidFill>
                <a:latin typeface="Work Sans" pitchFamily="2" charset="77"/>
                <a:sym typeface="LabGrotesque-Black"/>
              </a:rPr>
              <a:t>for Agentic AI, that manages interactions between LLMs &amp; applications with </a:t>
            </a:r>
            <a:r>
              <a:rPr lang="en-US" sz="2000" dirty="0">
                <a:solidFill>
                  <a:srgbClr val="00B0F0"/>
                </a:solidFill>
                <a:latin typeface="Work Sans" pitchFamily="2" charset="77"/>
                <a:sym typeface="LabGrotesque-Black"/>
              </a:rPr>
              <a:t>unified access, security, observability, control.</a:t>
            </a:r>
            <a:endParaRPr lang="en-IN" sz="1600" i="1" dirty="0">
              <a:latin typeface="Work Sans" pitchFamily="2" charset="77"/>
            </a:endParaRPr>
          </a:p>
        </p:txBody>
      </p:sp>
      <p:sp>
        <p:nvSpPr>
          <p:cNvPr id="11" name="Rectangle 10">
            <a:extLst>
              <a:ext uri="{FF2B5EF4-FFF2-40B4-BE49-F238E27FC236}">
                <a16:creationId xmlns:a16="http://schemas.microsoft.com/office/drawing/2014/main" id="{98310E65-6508-7350-7A35-658426D0EC62}"/>
              </a:ext>
            </a:extLst>
          </p:cNvPr>
          <p:cNvSpPr/>
          <p:nvPr/>
        </p:nvSpPr>
        <p:spPr>
          <a:xfrm>
            <a:off x="493486" y="2061028"/>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b="1" dirty="0">
                <a:solidFill>
                  <a:schemeClr val="tx1"/>
                </a:solidFill>
                <a:latin typeface="Work Sans" pitchFamily="2" charset="77"/>
              </a:rPr>
              <a:t>Tracing</a:t>
            </a:r>
          </a:p>
          <a:p>
            <a:r>
              <a:rPr lang="en-US" sz="1200" dirty="0">
                <a:solidFill>
                  <a:schemeClr val="tx1"/>
                </a:solidFill>
                <a:latin typeface="Work Sans" pitchFamily="2" charset="77"/>
              </a:rPr>
              <a:t>- Audit each step of the complex workflow</a:t>
            </a:r>
          </a:p>
          <a:p>
            <a:r>
              <a:rPr lang="en-US" sz="1200" dirty="0">
                <a:solidFill>
                  <a:schemeClr val="tx1"/>
                </a:solidFill>
                <a:latin typeface="Work Sans" pitchFamily="2" charset="77"/>
              </a:rPr>
              <a:t>- For RAG/Agent Building </a:t>
            </a:r>
          </a:p>
        </p:txBody>
      </p:sp>
      <p:sp>
        <p:nvSpPr>
          <p:cNvPr id="12" name="Rectangle 11">
            <a:extLst>
              <a:ext uri="{FF2B5EF4-FFF2-40B4-BE49-F238E27FC236}">
                <a16:creationId xmlns:a16="http://schemas.microsoft.com/office/drawing/2014/main" id="{75B85871-653D-51F0-1769-037C7DD873D4}"/>
              </a:ext>
            </a:extLst>
          </p:cNvPr>
          <p:cNvSpPr/>
          <p:nvPr/>
        </p:nvSpPr>
        <p:spPr>
          <a:xfrm>
            <a:off x="3258456" y="2061028"/>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Security &amp; Access Controls</a:t>
            </a:r>
          </a:p>
          <a:p>
            <a:pPr marL="171450" indent="-171450">
              <a:buFontTx/>
              <a:buChar char="-"/>
            </a:pPr>
            <a:r>
              <a:rPr lang="en-US" sz="1200" dirty="0">
                <a:solidFill>
                  <a:schemeClr val="tx1"/>
                </a:solidFill>
                <a:latin typeface="Work Sans" pitchFamily="2" charset="77"/>
              </a:rPr>
              <a:t>Centralized API key management</a:t>
            </a:r>
          </a:p>
          <a:p>
            <a:pPr marL="171450" indent="-171450">
              <a:buFontTx/>
              <a:buChar char="-"/>
            </a:pPr>
            <a:r>
              <a:rPr lang="en-US" sz="1200" dirty="0">
                <a:solidFill>
                  <a:schemeClr val="tx1"/>
                </a:solidFill>
                <a:latin typeface="Work Sans" pitchFamily="2" charset="77"/>
              </a:rPr>
              <a:t>RBAC and Audit Trail</a:t>
            </a:r>
          </a:p>
          <a:p>
            <a:pPr marL="171450" indent="-171450">
              <a:buFontTx/>
              <a:buChar char="-"/>
            </a:pPr>
            <a:r>
              <a:rPr lang="en-US" sz="1200" dirty="0">
                <a:solidFill>
                  <a:schemeClr val="tx1"/>
                </a:solidFill>
                <a:latin typeface="Work Sans" pitchFamily="2" charset="77"/>
              </a:rPr>
              <a:t>Rate Limiting and Throttling</a:t>
            </a:r>
          </a:p>
        </p:txBody>
      </p:sp>
      <p:sp>
        <p:nvSpPr>
          <p:cNvPr id="13" name="Rectangle 12">
            <a:extLst>
              <a:ext uri="{FF2B5EF4-FFF2-40B4-BE49-F238E27FC236}">
                <a16:creationId xmlns:a16="http://schemas.microsoft.com/office/drawing/2014/main" id="{026204BB-69A1-B466-C589-C56E3C44CCFB}"/>
              </a:ext>
            </a:extLst>
          </p:cNvPr>
          <p:cNvSpPr/>
          <p:nvPr/>
        </p:nvSpPr>
        <p:spPr>
          <a:xfrm>
            <a:off x="493485"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Fallback and Load Balancing</a:t>
            </a:r>
          </a:p>
          <a:p>
            <a:pPr marL="171450" indent="-171450">
              <a:buFontTx/>
              <a:buChar char="-"/>
            </a:pPr>
            <a:r>
              <a:rPr lang="en-US" sz="1200" dirty="0" err="1">
                <a:solidFill>
                  <a:schemeClr val="tx1"/>
                </a:solidFill>
                <a:latin typeface="Work Sans" pitchFamily="2" charset="77"/>
              </a:rPr>
              <a:t>Fallover</a:t>
            </a:r>
            <a:r>
              <a:rPr lang="en-US" sz="1200" dirty="0">
                <a:solidFill>
                  <a:schemeClr val="tx1"/>
                </a:solidFill>
                <a:latin typeface="Work Sans" pitchFamily="2" charset="77"/>
              </a:rPr>
              <a:t> for high availability</a:t>
            </a:r>
          </a:p>
          <a:p>
            <a:pPr marL="171450" indent="-171450">
              <a:buFontTx/>
              <a:buChar char="-"/>
            </a:pPr>
            <a:r>
              <a:rPr lang="en-US" sz="1200" dirty="0">
                <a:solidFill>
                  <a:schemeClr val="tx1"/>
                </a:solidFill>
                <a:latin typeface="Work Sans" pitchFamily="2" charset="77"/>
              </a:rPr>
              <a:t>Load balance for cost/quality</a:t>
            </a:r>
          </a:p>
        </p:txBody>
      </p:sp>
      <p:sp>
        <p:nvSpPr>
          <p:cNvPr id="14" name="Rectangle 13">
            <a:extLst>
              <a:ext uri="{FF2B5EF4-FFF2-40B4-BE49-F238E27FC236}">
                <a16:creationId xmlns:a16="http://schemas.microsoft.com/office/drawing/2014/main" id="{56309BB6-306E-C8AA-BF27-2A07DB0B0E82}"/>
              </a:ext>
            </a:extLst>
          </p:cNvPr>
          <p:cNvSpPr/>
          <p:nvPr/>
        </p:nvSpPr>
        <p:spPr>
          <a:xfrm>
            <a:off x="3258456"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Guardrails</a:t>
            </a:r>
          </a:p>
          <a:p>
            <a:pPr marL="171450" indent="-171450">
              <a:buFontTx/>
              <a:buChar char="-"/>
            </a:pPr>
            <a:r>
              <a:rPr lang="en-US" sz="1200" dirty="0">
                <a:solidFill>
                  <a:schemeClr val="tx1"/>
                </a:solidFill>
                <a:latin typeface="Work Sans" pitchFamily="2" charset="77"/>
              </a:rPr>
              <a:t>PII Risks</a:t>
            </a:r>
          </a:p>
          <a:p>
            <a:pPr marL="171450" indent="-171450">
              <a:buFontTx/>
              <a:buChar char="-"/>
            </a:pPr>
            <a:r>
              <a:rPr lang="en-US" sz="1200" dirty="0">
                <a:solidFill>
                  <a:schemeClr val="tx1"/>
                </a:solidFill>
                <a:latin typeface="Work Sans" pitchFamily="2" charset="77"/>
              </a:rPr>
              <a:t>Bias/Fairness policies</a:t>
            </a:r>
          </a:p>
        </p:txBody>
      </p:sp>
      <p:sp>
        <p:nvSpPr>
          <p:cNvPr id="16" name="Rectangle 15">
            <a:extLst>
              <a:ext uri="{FF2B5EF4-FFF2-40B4-BE49-F238E27FC236}">
                <a16:creationId xmlns:a16="http://schemas.microsoft.com/office/drawing/2014/main" id="{2AE7F1C2-378B-6A69-E988-C49D56EF2AED}"/>
              </a:ext>
            </a:extLst>
          </p:cNvPr>
          <p:cNvSpPr/>
          <p:nvPr/>
        </p:nvSpPr>
        <p:spPr>
          <a:xfrm>
            <a:off x="493486" y="5551714"/>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Caching &amp; Optimization</a:t>
            </a:r>
          </a:p>
          <a:p>
            <a:r>
              <a:rPr lang="en-US" sz="1200" dirty="0">
                <a:solidFill>
                  <a:schemeClr val="tx1"/>
                </a:solidFill>
                <a:latin typeface="Work Sans" pitchFamily="2" charset="77"/>
              </a:rPr>
              <a:t>- Semantic caching for repeated prompts</a:t>
            </a:r>
          </a:p>
        </p:txBody>
      </p:sp>
      <p:sp>
        <p:nvSpPr>
          <p:cNvPr id="17" name="Rectangle 16">
            <a:extLst>
              <a:ext uri="{FF2B5EF4-FFF2-40B4-BE49-F238E27FC236}">
                <a16:creationId xmlns:a16="http://schemas.microsoft.com/office/drawing/2014/main" id="{EC939628-2BDA-DAC1-6082-31955E782852}"/>
              </a:ext>
            </a:extLst>
          </p:cNvPr>
          <p:cNvSpPr/>
          <p:nvPr/>
        </p:nvSpPr>
        <p:spPr>
          <a:xfrm>
            <a:off x="3258456" y="5551714"/>
            <a:ext cx="283754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Cost and Usage Monitoring</a:t>
            </a:r>
          </a:p>
          <a:p>
            <a:pPr marL="171450" indent="-171450">
              <a:buFontTx/>
              <a:buChar char="-"/>
            </a:pPr>
            <a:r>
              <a:rPr lang="en-US" sz="1200" dirty="0">
                <a:solidFill>
                  <a:schemeClr val="tx1"/>
                </a:solidFill>
                <a:latin typeface="Work Sans" pitchFamily="2" charset="77"/>
              </a:rPr>
              <a:t>Monitor cost from one pane</a:t>
            </a:r>
          </a:p>
          <a:p>
            <a:pPr marL="171450" indent="-171450">
              <a:buFontTx/>
              <a:buChar char="-"/>
            </a:pPr>
            <a:r>
              <a:rPr lang="en-US" sz="1200" dirty="0">
                <a:solidFill>
                  <a:schemeClr val="tx1"/>
                </a:solidFill>
                <a:latin typeface="Work Sans" pitchFamily="2" charset="77"/>
              </a:rPr>
              <a:t>Complete prompt &lt;&gt; Response logging</a:t>
            </a:r>
          </a:p>
        </p:txBody>
      </p:sp>
      <p:cxnSp>
        <p:nvCxnSpPr>
          <p:cNvPr id="29" name="Straight Connector 28">
            <a:extLst>
              <a:ext uri="{FF2B5EF4-FFF2-40B4-BE49-F238E27FC236}">
                <a16:creationId xmlns:a16="http://schemas.microsoft.com/office/drawing/2014/main" id="{55685756-E794-C252-1511-AF66D237AD7F}"/>
              </a:ext>
            </a:extLst>
          </p:cNvPr>
          <p:cNvCxnSpPr>
            <a:cxnSpLocks/>
          </p:cNvCxnSpPr>
          <p:nvPr/>
        </p:nvCxnSpPr>
        <p:spPr>
          <a:xfrm>
            <a:off x="493485" y="1901371"/>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41D2BB-C140-B0E1-9232-1AC1F3234678}"/>
              </a:ext>
            </a:extLst>
          </p:cNvPr>
          <p:cNvSpPr txBox="1"/>
          <p:nvPr/>
        </p:nvSpPr>
        <p:spPr>
          <a:xfrm>
            <a:off x="493485" y="1475647"/>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Capabilities of AI Gateway</a:t>
            </a:r>
            <a:endParaRPr lang="en-US" sz="1400" dirty="0">
              <a:solidFill>
                <a:schemeClr val="bg2">
                  <a:lumMod val="25000"/>
                </a:schemeClr>
              </a:solidFill>
            </a:endParaRPr>
          </a:p>
        </p:txBody>
      </p:sp>
      <p:cxnSp>
        <p:nvCxnSpPr>
          <p:cNvPr id="37" name="Straight Connector 36">
            <a:extLst>
              <a:ext uri="{FF2B5EF4-FFF2-40B4-BE49-F238E27FC236}">
                <a16:creationId xmlns:a16="http://schemas.microsoft.com/office/drawing/2014/main" id="{09727C06-C8EC-B9A8-DA78-047598E91E43}"/>
              </a:ext>
            </a:extLst>
          </p:cNvPr>
          <p:cNvCxnSpPr>
            <a:cxnSpLocks/>
          </p:cNvCxnSpPr>
          <p:nvPr/>
        </p:nvCxnSpPr>
        <p:spPr>
          <a:xfrm>
            <a:off x="6574971" y="1896563"/>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DC2A4B-554B-0AA7-EB32-9B382B9CAFC6}"/>
              </a:ext>
            </a:extLst>
          </p:cNvPr>
          <p:cNvSpPr txBox="1"/>
          <p:nvPr/>
        </p:nvSpPr>
        <p:spPr>
          <a:xfrm>
            <a:off x="6574971" y="1470839"/>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RAG, Agents, Chatbots </a:t>
            </a:r>
            <a:r>
              <a:rPr lang="en-US" sz="1400" dirty="0">
                <a:solidFill>
                  <a:srgbClr val="00B0F0"/>
                </a:solidFill>
                <a:latin typeface="Work Sans" pitchFamily="2" charset="77"/>
              </a:rPr>
              <a:t>&lt;Gateway&gt; </a:t>
            </a:r>
            <a:r>
              <a:rPr lang="en-US" sz="1400" dirty="0">
                <a:solidFill>
                  <a:schemeClr val="bg2">
                    <a:lumMod val="25000"/>
                  </a:schemeClr>
                </a:solidFill>
                <a:latin typeface="Work Sans" pitchFamily="2" charset="77"/>
              </a:rPr>
              <a:t>LLM Models, Tools, Agents</a:t>
            </a:r>
          </a:p>
        </p:txBody>
      </p:sp>
      <p:pic>
        <p:nvPicPr>
          <p:cNvPr id="2" name="Picture 1">
            <a:extLst>
              <a:ext uri="{FF2B5EF4-FFF2-40B4-BE49-F238E27FC236}">
                <a16:creationId xmlns:a16="http://schemas.microsoft.com/office/drawing/2014/main" id="{16D6A382-A34A-AEF7-85DB-9A4B19DD7366}"/>
              </a:ext>
            </a:extLst>
          </p:cNvPr>
          <p:cNvPicPr>
            <a:picLocks noChangeAspect="1"/>
          </p:cNvPicPr>
          <p:nvPr/>
        </p:nvPicPr>
        <p:blipFill>
          <a:blip r:embed="rId4"/>
          <a:stretch>
            <a:fillRect/>
          </a:stretch>
        </p:blipFill>
        <p:spPr>
          <a:xfrm>
            <a:off x="6636602" y="2061028"/>
            <a:ext cx="5308654" cy="4551064"/>
          </a:xfrm>
          <a:prstGeom prst="rect">
            <a:avLst/>
          </a:prstGeom>
        </p:spPr>
      </p:pic>
    </p:spTree>
    <p:extLst>
      <p:ext uri="{BB962C8B-B14F-4D97-AF65-F5344CB8AC3E}">
        <p14:creationId xmlns:p14="http://schemas.microsoft.com/office/powerpoint/2010/main" val="17832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3803-D1B0-8F51-A9ED-D6C6F457B5F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8792528-61C0-C21E-00B9-1101832356F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D4618A3-8E5F-ED2D-EDFB-0F80E716ED7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57170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41A6-8477-4398-5227-24339A463BBF}"/>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5652762-0640-0770-D6BD-FA7F484823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F5F9585-C001-788D-B825-2A669FA6183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72322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5: Deployment and Evaluations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2E8B2C1-69B6-3F37-2AEF-6C96914474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D5B358F-DE3F-73D8-9F35-19F5446A9FF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8</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Deployment with </a:t>
            </a:r>
            <a:r>
              <a:rPr kumimoji="0" lang="en-US" sz="3600" b="1" i="0" u="none" strike="noStrike" kern="0" cap="none" spc="0" normalizeH="0" baseline="0" noProof="0" dirty="0" err="1">
                <a:ln>
                  <a:noFill/>
                </a:ln>
                <a:solidFill>
                  <a:srgbClr val="000000">
                    <a:lumMod val="85000"/>
                    <a:lumOff val="15000"/>
                  </a:srgbClr>
                </a:solidFill>
                <a:effectLst/>
                <a:uLnTx/>
                <a:uFillTx/>
                <a:latin typeface="Poppins"/>
                <a:ea typeface="+mn-ea"/>
                <a:cs typeface="Poppins"/>
                <a:sym typeface="Poppins"/>
              </a:rPr>
              <a:t>TrueFoundry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D8D7FDD3-60FE-ECD0-D61A-58D0C4AF367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19137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773C-1F8F-2032-52EF-640D99B4E4B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065FE428-5EE6-0C6F-8946-5C220B2EB13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D2D0F7B-F148-490E-5C16-F5E2B323385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805144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4205B15-1470-8E00-C7AD-2937F56DB2C6}"/>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1A4030B-09D9-2630-894D-2553DA9F482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9: Evaluating LLM Applications </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0BB4C04C-765B-757C-2CC3-809258EA1B0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727933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C3385-7104-0681-6DDE-28188C1D761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1036C2D-1085-D94E-16ED-5471808F67F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Token in the Context of LLMs</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A6654F11-960A-4CEE-8759-A22C09921AC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Content Placeholder 2">
            <a:extLst>
              <a:ext uri="{FF2B5EF4-FFF2-40B4-BE49-F238E27FC236}">
                <a16:creationId xmlns:a16="http://schemas.microsoft.com/office/drawing/2014/main" id="{CA9F27F0-DF24-1E8B-A9B1-CAF739341470}"/>
              </a:ext>
            </a:extLst>
          </p:cNvPr>
          <p:cNvSpPr txBox="1">
            <a:spLocks/>
          </p:cNvSpPr>
          <p:nvPr/>
        </p:nvSpPr>
        <p:spPr>
          <a:xfrm>
            <a:off x="304802" y="934818"/>
            <a:ext cx="11114096" cy="3646079"/>
          </a:xfrm>
          <a:prstGeom prst="rect">
            <a:avLst/>
          </a:prstGeom>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defTabSz="914400">
              <a:spcAft>
                <a:spcPts val="600"/>
              </a:spcAft>
              <a:buFont typeface="Arial" panose="020B0604020202020204" pitchFamily="34" charset="0"/>
              <a:buChar char="•"/>
            </a:pPr>
            <a:r>
              <a:rPr lang="en-IN" sz="1800" b="1" kern="0" dirty="0">
                <a:solidFill>
                  <a:schemeClr val="tx1"/>
                </a:solidFill>
                <a:latin typeface="Work Sans" pitchFamily="2" charset="77"/>
              </a:rPr>
              <a:t>Token</a:t>
            </a:r>
            <a:r>
              <a:rPr lang="en-IN" sz="1800" kern="0" dirty="0">
                <a:solidFill>
                  <a:schemeClr val="tx1"/>
                </a:solidFill>
                <a:latin typeface="Work Sans" pitchFamily="2" charset="77"/>
              </a:rPr>
              <a:t> is the minimal amount of text used to generate text by the LLM models.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This can be a character, piece of word, word or even sequence of words for certain languages.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For English language input, 1 token is around 4 characters, or ¾ of a word.</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The </a:t>
            </a:r>
            <a:r>
              <a:rPr lang="en-IN" sz="1800" b="1" kern="0" dirty="0">
                <a:solidFill>
                  <a:schemeClr val="tx1"/>
                </a:solidFill>
                <a:latin typeface="Work Sans" pitchFamily="2" charset="77"/>
              </a:rPr>
              <a:t>Byte Pair Encoding (BPE) algorithm </a:t>
            </a:r>
            <a:r>
              <a:rPr lang="en-IN" sz="1800" kern="0" dirty="0">
                <a:solidFill>
                  <a:schemeClr val="tx1"/>
                </a:solidFill>
                <a:latin typeface="Work Sans" pitchFamily="2" charset="77"/>
              </a:rPr>
              <a:t>is one of the most widely used tokenization methods in LLMs</a:t>
            </a:r>
          </a:p>
          <a:p>
            <a:pPr marL="285750" lvl="1"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Nice summary of other tokenizers is </a:t>
            </a:r>
            <a:r>
              <a:rPr lang="en-IN" sz="1800" kern="0" dirty="0">
                <a:solidFill>
                  <a:schemeClr val="tx1"/>
                </a:solidFill>
                <a:latin typeface="Work Sans" pitchFamily="2" charset="77"/>
                <a:hlinkClick r:id="rId4"/>
              </a:rPr>
              <a:t>here</a:t>
            </a:r>
            <a:endParaRPr lang="en-IN" sz="1800" kern="0" dirty="0">
              <a:solidFill>
                <a:schemeClr val="tx1"/>
              </a:solidFill>
              <a:latin typeface="Work Sans" pitchFamily="2" charset="77"/>
            </a:endParaRPr>
          </a:p>
          <a:p>
            <a:pPr defTabSz="914400">
              <a:spcAft>
                <a:spcPts val="600"/>
              </a:spcAft>
            </a:pPr>
            <a:endParaRPr lang="en-IN" sz="1800"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p:txBody>
      </p:sp>
      <p:pic>
        <p:nvPicPr>
          <p:cNvPr id="3" name="Picture 2" descr="A picture containing text, font, screenshot, line&#10;&#10;Description automatically generated">
            <a:extLst>
              <a:ext uri="{FF2B5EF4-FFF2-40B4-BE49-F238E27FC236}">
                <a16:creationId xmlns:a16="http://schemas.microsoft.com/office/drawing/2014/main" id="{CB8C9A7F-E777-49D8-3970-575DEE31D34D}"/>
              </a:ext>
            </a:extLst>
          </p:cNvPr>
          <p:cNvPicPr>
            <a:picLocks noChangeAspect="1"/>
          </p:cNvPicPr>
          <p:nvPr/>
        </p:nvPicPr>
        <p:blipFill>
          <a:blip r:embed="rId5"/>
          <a:stretch>
            <a:fillRect/>
          </a:stretch>
        </p:blipFill>
        <p:spPr>
          <a:xfrm>
            <a:off x="3419000" y="3801537"/>
            <a:ext cx="5829732" cy="2503611"/>
          </a:xfrm>
          <a:prstGeom prst="rect">
            <a:avLst/>
          </a:prstGeom>
          <a:ln>
            <a:solidFill>
              <a:schemeClr val="accent1"/>
            </a:solidFill>
          </a:ln>
        </p:spPr>
      </p:pic>
    </p:spTree>
    <p:extLst>
      <p:ext uri="{BB962C8B-B14F-4D97-AF65-F5344CB8AC3E}">
        <p14:creationId xmlns:p14="http://schemas.microsoft.com/office/powerpoint/2010/main" val="140712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6E35-D8D3-B228-A99D-FD114481F41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A804EF1-E453-2BEA-DD27-88190254AB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CA64F2C-686B-7DBB-1132-100D4EE0516B}"/>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815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C78-2E3B-3B85-BC3B-07FBCD9E21F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527F769-5765-6176-6A2D-F865446C88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F06D0F8-AA9B-7ABD-B535-2FBCE56DAF2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70342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F0D68EA-1D89-2068-3975-1DA88912904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7423671-C1B7-94F8-D0B2-7036594B7AA8}"/>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Certification Test (30%)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71DEBF92-9802-3653-7D6D-FD900700DB3B}"/>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65185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44BC22F-B8B0-A751-A505-69413B4F60E8}"/>
            </a:ext>
          </a:extLst>
        </p:cNvPr>
        <p:cNvGrpSpPr/>
        <p:nvPr/>
      </p:nvGrpSpPr>
      <p:grpSpPr>
        <a:xfrm>
          <a:off x="0" y="0"/>
          <a:ext cx="0" cy="0"/>
          <a:chOff x="0" y="0"/>
          <a:chExt cx="0" cy="0"/>
        </a:xfrm>
      </p:grpSpPr>
      <p:sp>
        <p:nvSpPr>
          <p:cNvPr id="2" name="Google Shape;119;p1">
            <a:extLst>
              <a:ext uri="{FF2B5EF4-FFF2-40B4-BE49-F238E27FC236}">
                <a16:creationId xmlns:a16="http://schemas.microsoft.com/office/drawing/2014/main" id="{A16254CF-A9AC-A7BC-4FB7-3D2378038D8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a:t>
            </a:r>
            <a:r>
              <a:rPr lang="en-US" sz="3600" b="1" kern="0" dirty="0">
                <a:solidFill>
                  <a:schemeClr val="tx1">
                    <a:lumMod val="85000"/>
                    <a:lumOff val="15000"/>
                  </a:schemeClr>
                </a:solidFill>
                <a:latin typeface="Poppins"/>
                <a:cs typeface="Poppins"/>
                <a:sym typeface="Poppins"/>
              </a:rPr>
              <a:t>2</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LangChain</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Primer</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4DCBCDC-6BED-0A1E-3552-297A2E6D499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84377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4238-03DA-8140-FA7C-8BF933B1B47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6344B4D-FC0E-8747-E68C-574726777A3C}"/>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srgbClr val="000000"/>
                </a:solidFill>
                <a:effectLst/>
                <a:uLnTx/>
                <a:uFillTx/>
                <a:latin typeface="Work Sans" pitchFamily="2" charset="77"/>
                <a:sym typeface="LabGrotesque-Black"/>
              </a:rPr>
              <a:t>LangChain</a:t>
            </a: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 Ecosystem</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488F8C7-B280-F774-1C58-49246BECEB2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4" name="Picture 2">
            <a:extLst>
              <a:ext uri="{FF2B5EF4-FFF2-40B4-BE49-F238E27FC236}">
                <a16:creationId xmlns:a16="http://schemas.microsoft.com/office/drawing/2014/main" id="{2F902ABD-E44A-70CC-646E-9967891EF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59" t="1" r="3299" b="1"/>
          <a:stretch/>
        </p:blipFill>
        <p:spPr bwMode="auto">
          <a:xfrm>
            <a:off x="2352611" y="759628"/>
            <a:ext cx="7991705" cy="58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59773-1205-C4FB-22C4-E961EC56D75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FCA0F29-47C0-DA26-89CE-DAEB71AF4D43}"/>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10A4CBA-0A6A-E806-939A-600E78140C6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2656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BD57BE4-7433-65F0-A4A6-48581CCFE0E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7AA4EFA-CE0A-2263-F8A2-811EB0338F4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3: RAG Deep-Dive</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D4BCE456-A501-7A1C-4151-21CF4F562FA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0999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3" y="297963"/>
            <a:ext cx="11466530"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i="0" u="none" strike="noStrike" kern="1200" cap="none" spc="0" normalizeH="0" baseline="0" noProof="0" dirty="0">
                <a:ln>
                  <a:noFill/>
                </a:ln>
                <a:effectLst/>
                <a:uLnTx/>
                <a:uFillTx/>
                <a:latin typeface="Work Sans" pitchFamily="2" charset="77"/>
                <a:sym typeface="LabGrotesque-Black"/>
              </a:rPr>
              <a:t>This is a </a:t>
            </a:r>
            <a:r>
              <a:rPr lang="en-US" sz="2000" dirty="0">
                <a:solidFill>
                  <a:srgbClr val="00B0F0"/>
                </a:solidFill>
                <a:latin typeface="Work Sans" pitchFamily="2" charset="77"/>
                <a:ea typeface="LabGrotesque-Black"/>
                <a:cs typeface="LabGrotesque-Black"/>
                <a:sym typeface="LabGrotesque-Black"/>
              </a:rPr>
              <a:t>hands-on course on Agentic AI</a:t>
            </a:r>
            <a:r>
              <a:rPr lang="en-US" sz="2000" dirty="0">
                <a:latin typeface="Work Sans" pitchFamily="2" charset="77"/>
                <a:sym typeface="LabGrotesque-Black"/>
              </a:rPr>
              <a:t>, where we </a:t>
            </a:r>
            <a:r>
              <a:rPr kumimoji="0" lang="en-US" sz="2000" b="0" i="0" u="none" strike="noStrike" kern="1200" cap="none" spc="0" normalizeH="0" baseline="0" noProof="0" dirty="0">
                <a:ln>
                  <a:noFill/>
                </a:ln>
                <a:effectLst/>
                <a:uLnTx/>
                <a:uFillTx/>
                <a:latin typeface="Work Sans" pitchFamily="2" charset="77"/>
                <a:sym typeface="LabGrotesque-Black"/>
              </a:rPr>
              <a:t>start</a:t>
            </a:r>
            <a:r>
              <a:rPr kumimoji="0" lang="en-US" sz="2000" b="0" i="0" u="none" strike="noStrike" kern="1200" cap="none" spc="0" normalizeH="0" noProof="0" dirty="0">
                <a:ln>
                  <a:noFill/>
                </a:ln>
                <a:effectLst/>
                <a:uLnTx/>
                <a:uFillTx/>
                <a:latin typeface="Work Sans" pitchFamily="2" charset="77"/>
                <a:sym typeface="LabGrotesque-Black"/>
              </a:rPr>
              <a:t> </a:t>
            </a:r>
            <a:r>
              <a:rPr kumimoji="0" lang="en-US" sz="2000" b="0" i="0" u="none" strike="noStrike" kern="1200" cap="none" spc="0" normalizeH="0" baseline="0" noProof="0" dirty="0">
                <a:ln>
                  <a:noFill/>
                </a:ln>
                <a:effectLst/>
                <a:uLnTx/>
                <a:uFillTx/>
                <a:latin typeface="Work Sans" pitchFamily="2" charset="77"/>
                <a:sym typeface="LabGrotesque-Black"/>
              </a:rPr>
              <a:t>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0" i="0" u="none" strike="noStrike" kern="1200" cap="none" spc="0" normalizeH="0" baseline="0" noProof="0" dirty="0">
                <a:ln>
                  <a:noFill/>
                </a:ln>
                <a:effectLst/>
                <a:uLnTx/>
                <a:uFillTx/>
                <a:latin typeface="Work Sans" pitchFamily="2" charset="77"/>
                <a:sym typeface="LabGrotesque-Black"/>
              </a:rPr>
              <a:t>then </a:t>
            </a:r>
            <a:r>
              <a:rPr lang="en-US" sz="2000" dirty="0">
                <a:latin typeface="Work Sans" pitchFamily="2" charset="77"/>
                <a:sym typeface="LabGrotesque-Black"/>
              </a:rPr>
              <a:t>dive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solidFill>
                  <a:srgbClr val="00B0F0"/>
                </a:solidFill>
                <a:latin typeface="Work Sans" pitchFamily="2" charset="77"/>
                <a:ea typeface="LabGrotesque-Black"/>
                <a:cs typeface="LabGrotesque-Black"/>
                <a:sym typeface="LabGrotesque-Black"/>
              </a:rPr>
              <a:t>TrueFoundry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773061"/>
            <a:ext cx="2578256" cy="584775"/>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620" y="4378892"/>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20752" y="4932182"/>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915608" y="4725938"/>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335801318"/>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62986" y="1233381"/>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770908" y="4462557"/>
            <a:ext cx="1453586" cy="2999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1A5F2D-90EF-1620-2842-E39357AFFED7}"/>
              </a:ext>
            </a:extLst>
          </p:cNvPr>
          <p:cNvCxnSpPr>
            <a:cxnSpLocks/>
          </p:cNvCxnSpPr>
          <p:nvPr/>
        </p:nvCxnSpPr>
        <p:spPr>
          <a:xfrm>
            <a:off x="6176859" y="1889617"/>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D6048C-FF97-0DC5-2672-08AC72E3D190}"/>
              </a:ext>
            </a:extLst>
          </p:cNvPr>
          <p:cNvSpPr txBox="1"/>
          <p:nvPr/>
        </p:nvSpPr>
        <p:spPr>
          <a:xfrm>
            <a:off x="6200135" y="1824473"/>
            <a:ext cx="1776448" cy="246221"/>
          </a:xfrm>
          <a:prstGeom prst="rect">
            <a:avLst/>
          </a:prstGeom>
          <a:solidFill>
            <a:schemeClr val="bg2">
              <a:lumMod val="20000"/>
              <a:lumOff val="80000"/>
            </a:schemeClr>
          </a:solidFill>
        </p:spPr>
        <p:txBody>
          <a:bodyPr wrap="none" rtlCol="0">
            <a:spAutoFit/>
          </a:bodyPr>
          <a:lstStyle/>
          <a:p>
            <a:r>
              <a:rPr lang="en-US" sz="1000" b="1" i="1" dirty="0" err="1">
                <a:solidFill>
                  <a:schemeClr val="tx1">
                    <a:lumMod val="75000"/>
                    <a:lumOff val="25000"/>
                  </a:schemeClr>
                </a:solidFill>
                <a:latin typeface="Work Sans" pitchFamily="2" charset="77"/>
              </a:rPr>
              <a:t>TrueFoundry</a:t>
            </a:r>
            <a:r>
              <a:rPr lang="en-US" sz="1000" b="1" i="1" dirty="0">
                <a:solidFill>
                  <a:schemeClr val="tx1">
                    <a:lumMod val="75000"/>
                    <a:lumOff val="25000"/>
                  </a:schemeClr>
                </a:solidFill>
                <a:latin typeface="Work Sans" pitchFamily="2" charset="77"/>
              </a:rPr>
              <a:t> Platform -&gt;</a:t>
            </a:r>
          </a:p>
        </p:txBody>
      </p:sp>
      <p:sp>
        <p:nvSpPr>
          <p:cNvPr id="8" name="TextBox 7">
            <a:extLst>
              <a:ext uri="{FF2B5EF4-FFF2-40B4-BE49-F238E27FC236}">
                <a16:creationId xmlns:a16="http://schemas.microsoft.com/office/drawing/2014/main" id="{C2543D35-43A4-DE0D-975E-C2001C23FA5B}"/>
              </a:ext>
            </a:extLst>
          </p:cNvPr>
          <p:cNvSpPr txBox="1"/>
          <p:nvPr/>
        </p:nvSpPr>
        <p:spPr>
          <a:xfrm>
            <a:off x="756746" y="1813094"/>
            <a:ext cx="1345240"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Core Agentic AI -&gt;</a:t>
            </a:r>
          </a:p>
        </p:txBody>
      </p:sp>
      <p:cxnSp>
        <p:nvCxnSpPr>
          <p:cNvPr id="11" name="Straight Connector 10">
            <a:extLst>
              <a:ext uri="{FF2B5EF4-FFF2-40B4-BE49-F238E27FC236}">
                <a16:creationId xmlns:a16="http://schemas.microsoft.com/office/drawing/2014/main" id="{2B3F3412-7D3A-7160-2988-2D563B5D23F5}"/>
              </a:ext>
            </a:extLst>
          </p:cNvPr>
          <p:cNvCxnSpPr>
            <a:cxnSpLocks/>
          </p:cNvCxnSpPr>
          <p:nvPr/>
        </p:nvCxnSpPr>
        <p:spPr>
          <a:xfrm>
            <a:off x="9523872" y="1889616"/>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0349F-C413-FB8D-28DD-3B4CAD4E23A8}"/>
              </a:ext>
            </a:extLst>
          </p:cNvPr>
          <p:cNvSpPr txBox="1"/>
          <p:nvPr/>
        </p:nvSpPr>
        <p:spPr>
          <a:xfrm>
            <a:off x="9568232" y="1836047"/>
            <a:ext cx="1180131"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Get Certified -&gt;</a:t>
            </a:r>
          </a:p>
        </p:txBody>
      </p:sp>
      <p:cxnSp>
        <p:nvCxnSpPr>
          <p:cNvPr id="13" name="Straight Connector 12">
            <a:extLst>
              <a:ext uri="{FF2B5EF4-FFF2-40B4-BE49-F238E27FC236}">
                <a16:creationId xmlns:a16="http://schemas.microsoft.com/office/drawing/2014/main" id="{1A958F01-753A-24BE-6513-6F92EE1C403C}"/>
              </a:ext>
            </a:extLst>
          </p:cNvPr>
          <p:cNvCxnSpPr>
            <a:cxnSpLocks/>
          </p:cNvCxnSpPr>
          <p:nvPr/>
        </p:nvCxnSpPr>
        <p:spPr>
          <a:xfrm>
            <a:off x="721894" y="1867390"/>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TrueFoundry Secures $19 Million Series A Funding to Transform AI Deployment  at Scale Powered by their Agent on Autopilot – Intel Capital">
            <a:extLst>
              <a:ext uri="{FF2B5EF4-FFF2-40B4-BE49-F238E27FC236}">
                <a16:creationId xmlns:a16="http://schemas.microsoft.com/office/drawing/2014/main" id="{3FA40BEC-760E-9F9D-F6D4-B7A642FFB3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9269" y="4468994"/>
            <a:ext cx="1565909" cy="10193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D8DC14D-3E92-117C-DB61-BD13AF9D05BF}"/>
              </a:ext>
            </a:extLst>
          </p:cNvPr>
          <p:cNvSpPr txBox="1"/>
          <p:nvPr/>
        </p:nvSpPr>
        <p:spPr>
          <a:xfrm>
            <a:off x="5212607" y="5096886"/>
            <a:ext cx="1697901" cy="246221"/>
          </a:xfrm>
          <a:prstGeom prst="rect">
            <a:avLst/>
          </a:prstGeom>
          <a:noFill/>
        </p:spPr>
        <p:txBody>
          <a:bodyPr wrap="none" rtlCol="0">
            <a:spAutoFit/>
          </a:bodyPr>
          <a:lstStyle/>
          <a:p>
            <a:r>
              <a:rPr lang="en-US" sz="1000" b="1" dirty="0">
                <a:latin typeface="Work Sans" pitchFamily="2" charset="77"/>
              </a:rPr>
              <a:t>Agentic AI Deployments</a:t>
            </a:r>
          </a:p>
        </p:txBody>
      </p:sp>
    </p:spTree>
    <p:extLst>
      <p:ext uri="{BB962C8B-B14F-4D97-AF65-F5344CB8AC3E}">
        <p14:creationId xmlns:p14="http://schemas.microsoft.com/office/powerpoint/2010/main" val="8180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 grpId="0"/>
      <p:bldP spid="6" grpId="0"/>
      <p:bldP spid="9" grpId="0"/>
      <p:bldP spid="10" grpId="0"/>
      <p:bldP spid="14" grpId="0" animBg="1"/>
      <p:bldP spid="25" grpId="0"/>
      <p:bldP spid="40" grpId="0"/>
      <p:bldP spid="42" grpId="0"/>
      <p:bldP spid="47" grpId="0"/>
      <p:bldP spid="53" grpId="0"/>
      <p:bldP spid="60" grpId="0"/>
      <p:bldGraphic spid="192" grpId="0">
        <p:bldAsOne/>
      </p:bldGraphic>
      <p:bldP spid="193" grpId="0"/>
      <p:bldP spid="199" grpId="0" animBg="1"/>
      <p:bldP spid="201" grpId="0"/>
      <p:bldP spid="202" grpId="0"/>
      <p:bldP spid="203" grpId="0"/>
      <p:bldP spid="204" grpId="0"/>
      <p:bldP spid="205" grpId="0"/>
      <p:bldP spid="207" grpId="0"/>
      <p:bldP spid="209" grpId="0"/>
      <p:bldP spid="7" grpId="0" animBg="1"/>
      <p:bldP spid="8" grpId="0" animBg="1"/>
      <p:bldP spid="12" grpId="0" animBg="1"/>
      <p:bldP spid="12" grpId="1" animBg="1"/>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B6EF-CA4B-F3F5-AB53-5176D27BC68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09AC22-F46D-8E09-F28F-DC8293AABF60}"/>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LCM vs.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0C7E845-FCE4-A26F-A489-529AA244BC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734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1629-9A05-58ED-E158-BBD42A7408C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CB82943-8913-8FCE-F8EF-E4990A857D3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Im</a:t>
            </a:r>
            <a:r>
              <a:rPr lang="en-US" sz="3600" b="1" kern="0" dirty="0">
                <a:solidFill>
                  <a:schemeClr val="tx1">
                    <a:lumMod val="85000"/>
                    <a:lumOff val="15000"/>
                  </a:schemeClr>
                </a:solidFill>
                <a:latin typeface="Poppins"/>
                <a:cs typeface="Poppins"/>
                <a:sym typeface="Poppins"/>
              </a:rPr>
              <a:t>proving RAG Systems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5DF1E466-3D00-CC55-3A00-A38B67FB42E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98840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7B9D-F3DA-0CC0-67D2-3831ACDB19C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D2C17E3-DF90-89F8-02FF-1DBBEB51BCE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Multimodal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F1F2622-1EBA-5045-63BA-33A8296647D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76738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Day 1: Primers on LLMs, </a:t>
            </a:r>
            <a:r>
              <a:rPr kumimoji="0" lang="en-US" sz="3600" b="1" i="0" u="none" strike="noStrike" kern="0" cap="none" spc="0" normalizeH="0" baseline="0" noProof="0" dirty="0" err="1">
                <a:ln>
                  <a:noFill/>
                </a:ln>
                <a:solidFill>
                  <a:srgbClr val="FFFFFF"/>
                </a:solidFill>
                <a:effectLst/>
                <a:uLnTx/>
                <a:uFillTx/>
                <a:latin typeface="Poppins"/>
                <a:cs typeface="Poppins"/>
                <a:sym typeface="Poppins"/>
              </a:rPr>
              <a:t>LangChain</a:t>
            </a:r>
            <a:r>
              <a:rPr kumimoji="0" lang="en-US" sz="3600" b="1" i="0" u="none" strike="noStrike" kern="0" cap="none" spc="0" normalizeH="0" baseline="0" noProof="0" dirty="0">
                <a:ln>
                  <a:noFill/>
                </a:ln>
                <a:solidFill>
                  <a:srgbClr val="FFFFFF"/>
                </a:solidFill>
                <a:effectLst/>
                <a:uLnTx/>
                <a:uFillTx/>
                <a:latin typeface="Poppins"/>
                <a:cs typeface="Poppins"/>
                <a:sym typeface="Poppins"/>
              </a:rPr>
              <a:t> and RAG</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013CBBDC-70CC-7B4D-DF0A-DB16FBCBCD0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4C87-DF9C-1EC8-6834-36D5F7EDF78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232F13-60B8-4162-949B-90191B408B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73A0B9D-D2BA-008C-78CC-33A1D26D846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74469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6404-3A13-A1C8-D4E8-10C1BB5B272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BF0A869-764F-F32C-D712-9907B1208E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B86FD7E-1F1B-1683-350F-3F722BBD863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71159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2: Building Agents with LangGraph</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CBCF32C-2A85-123F-115F-0355EE2C9F99}"/>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4B0E1D3-B15E-9601-FE29-AF005B551C4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4</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Building Agents with LangGraph</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F637E488-C5AB-7389-1CE6-B4350579447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89575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B3A6E-7F6F-E4ED-0483-2A1E42BE756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F683621-FEE3-1B8E-5F14-4A9C566AADC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Workflows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0B94887-C20E-0474-A1D4-5296A73CA87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43029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Google Shape;119;p1">
            <a:extLst>
              <a:ext uri="{FF2B5EF4-FFF2-40B4-BE49-F238E27FC236}">
                <a16:creationId xmlns:a16="http://schemas.microsoft.com/office/drawing/2014/main" id="{4802361E-31D2-3D3E-A6B3-BB3A60A02B1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0: Setup</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D0E840EA-CA37-1C40-DBC0-E8CE56CA055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56511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F082-6775-CDDB-19C4-F905BDB1727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BE936A1-219A-C59A-F181-4A139657588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Agents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6634C3-BCDF-9A52-9E9B-9EDE531BCF4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30714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F28C7-CDCB-9732-41CD-4FC1FF73EA2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659D0EB-5564-B680-2F95-09BBE368A84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Deeper into Tools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3457A004-D428-A578-AD0D-AFD7A6CA44B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89743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Clone the repository by performing </a:t>
            </a:r>
            <a:r>
              <a:rPr lang="en-US" sz="1400" dirty="0">
                <a:solidFill>
                  <a:srgbClr val="00B0F0"/>
                </a:solidFill>
                <a:latin typeface="Work Sans" pitchFamily="2" charset="77"/>
                <a:sym typeface="LabGrotesque-Black"/>
              </a:rPr>
              <a:t>git clone </a:t>
            </a:r>
            <a:r>
              <a:rPr lang="en-US" sz="1400" dirty="0">
                <a:solidFill>
                  <a:srgbClr val="00B0F0"/>
                </a:solidFill>
                <a:latin typeface="Work Sans" pitchFamily="2" charset="77"/>
                <a:ea typeface="LabGrotesque-Black"/>
                <a:cs typeface="LabGrotesque-Black"/>
                <a:sym typeface="LabGrotesque-Black"/>
                <a:hlinkClick r:id="rId3">
                  <a:extLst>
                    <a:ext uri="{A12FA001-AC4F-418D-AE19-62706E023703}">
                      <ahyp:hlinkClr xmlns:ahyp="http://schemas.microsoft.com/office/drawing/2018/hyperlinkcolor" val="tx"/>
                    </a:ext>
                  </a:extLst>
                </a:hlinkClick>
              </a:rPr>
              <a:t>https://github.com/truefoundry/agentic-ai-with-truefoundry.git</a:t>
            </a:r>
            <a:endParaRPr lang="en-US" sz="1400" dirty="0">
              <a:solidFill>
                <a:srgbClr val="00B0F0"/>
              </a:solidFill>
              <a:latin typeface="Work Sans" pitchFamily="2" charset="77"/>
              <a:ea typeface="LabGrotesque-Black"/>
              <a:cs typeface="LabGrotesque-Black"/>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cd agentic-ai-with-</a:t>
            </a:r>
            <a:r>
              <a:rPr lang="en-US" sz="1400" dirty="0" err="1">
                <a:solidFill>
                  <a:srgbClr val="00B0F0"/>
                </a:solidFill>
                <a:latin typeface="Work Sans" pitchFamily="2" charset="77"/>
                <a:sym typeface="LabGrotesque-Black"/>
              </a:rPr>
              <a:t>truefoundry</a:t>
            </a:r>
            <a:r>
              <a:rPr lang="en-US" sz="1400" dirty="0">
                <a:latin typeface="Work Sans" pitchFamily="2" charset="77"/>
                <a:sym typeface="LabGrotesque-Black"/>
              </a:rPr>
              <a:t> to move into the course directory</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5" y="228784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4" y="2792399"/>
            <a:ext cx="11729077" cy="738664"/>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a:solidFill>
                  <a:srgbClr val="00B0F0"/>
                </a:solidFill>
                <a:latin typeface="Work Sans" pitchFamily="2" charset="77"/>
                <a:sym typeface="LabGrotesque-Black"/>
              </a:rPr>
              <a:t>uv</a:t>
            </a:r>
            <a:r>
              <a:rPr lang="en-US" sz="1400" dirty="0">
                <a:latin typeface="Work Sans" pitchFamily="2" charset="77"/>
                <a:sym typeface="LabGrotesque-Black"/>
              </a:rPr>
              <a:t> package manager: </a:t>
            </a:r>
            <a:r>
              <a:rPr lang="en-US" sz="1400" dirty="0">
                <a:solidFill>
                  <a:srgbClr val="00B0F0"/>
                </a:solidFill>
                <a:latin typeface="Work Sans" pitchFamily="2" charset="77"/>
                <a:sym typeface="LabGrotesque-Black"/>
                <a:hlinkClick r:id="rId4">
                  <a:extLst>
                    <a:ext uri="{A12FA001-AC4F-418D-AE19-62706E023703}">
                      <ahyp:hlinkClr xmlns:ahyp="http://schemas.microsoft.com/office/drawing/2018/hyperlinkcolor" val="tx"/>
                    </a:ext>
                  </a:extLst>
                </a:hlinkClick>
              </a:rPr>
              <a:t>https://docs.astral.sh/uv/getting-started/installation/</a:t>
            </a:r>
            <a:endParaRPr lang="en-US" sz="1400" dirty="0">
              <a:solidFill>
                <a:srgbClr val="00B0F0"/>
              </a:solidFill>
              <a:latin typeface="Work Sans" pitchFamily="2" charset="77"/>
              <a:sym typeface="LabGrotesque-Black"/>
            </a:endParaRPr>
          </a:p>
          <a:p>
            <a:pPr marL="28575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and activate virtual environment with Python </a:t>
            </a:r>
            <a:r>
              <a:rPr lang="en-US" sz="1400">
                <a:latin typeface="Work Sans" pitchFamily="2" charset="77"/>
                <a:sym typeface="LabGrotesque-Black"/>
              </a:rPr>
              <a:t>3.12 version: </a:t>
            </a:r>
            <a:r>
              <a:rPr lang="en-US" sz="1400" dirty="0">
                <a:solidFill>
                  <a:srgbClr val="00B0F0"/>
                </a:solidFill>
                <a:latin typeface="Work Sans" pitchFamily="2" charset="77"/>
                <a:sym typeface="LabGrotesque-Black"/>
                <a:hlinkClick r:id="rId5">
                  <a:extLst>
                    <a:ext uri="{A12FA001-AC4F-418D-AE19-62706E023703}">
                      <ahyp:hlinkClr xmlns:ahyp="http://schemas.microsoft.com/office/drawing/2018/hyperlinkcolor" val="tx"/>
                    </a:ext>
                  </a:extLst>
                </a:hlinkClick>
              </a:rPr>
              <a:t>https://docs.astral.sh/uv/pip/environments/</a:t>
            </a:r>
            <a:endParaRPr lang="en-US" sz="1400" dirty="0">
              <a:solidFill>
                <a:srgbClr val="00B0F0"/>
              </a:solidFill>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uv sync </a:t>
            </a:r>
            <a:r>
              <a:rPr lang="en-US" sz="1400" dirty="0">
                <a:latin typeface="Work Sans" pitchFamily="2" charset="77"/>
                <a:sym typeface="LabGrotesque-Black"/>
              </a:rPr>
              <a:t>command to install all the packages</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6" y="504149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4: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5" y="5546049"/>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6211980"/>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1E51E1C-A411-7A47-BDC3-28EE94747B88}"/>
              </a:ext>
            </a:extLst>
          </p:cNvPr>
          <p:cNvSpPr txBox="1"/>
          <p:nvPr/>
        </p:nvSpPr>
        <p:spPr>
          <a:xfrm>
            <a:off x="371705" y="3750656"/>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Initialize Environment File (.env) at root</a:t>
            </a:r>
          </a:p>
        </p:txBody>
      </p:sp>
      <p:sp>
        <p:nvSpPr>
          <p:cNvPr id="12" name="TextBox 11">
            <a:extLst>
              <a:ext uri="{FF2B5EF4-FFF2-40B4-BE49-F238E27FC236}">
                <a16:creationId xmlns:a16="http://schemas.microsoft.com/office/drawing/2014/main" id="{B02BC545-E8CD-36D9-DCB7-D73C14F7D5EA}"/>
              </a:ext>
            </a:extLst>
          </p:cNvPr>
          <p:cNvSpPr txBox="1"/>
          <p:nvPr/>
        </p:nvSpPr>
        <p:spPr>
          <a:xfrm>
            <a:off x="371704" y="4255211"/>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LLM API keys: OpenAI, Google, Anthropic, DeepSeek </a:t>
            </a:r>
            <a:r>
              <a:rPr lang="en-US" sz="1400" i="1" dirty="0">
                <a:solidFill>
                  <a:schemeClr val="bg1">
                    <a:lumMod val="50000"/>
                  </a:schemeClr>
                </a:solidFill>
                <a:latin typeface="Work Sans" pitchFamily="2" charset="77"/>
                <a:sym typeface="LabGrotesque-Black"/>
              </a:rPr>
              <a:t>(paid, optional)</a:t>
            </a:r>
            <a:r>
              <a:rPr lang="en-US" sz="1400" dirty="0">
                <a:latin typeface="Work Sans" pitchFamily="2" charset="77"/>
                <a:sym typeface="LabGrotesque-Black"/>
              </a:rPr>
              <a:t>; </a:t>
            </a:r>
            <a:r>
              <a:rPr lang="en-US" sz="1400" dirty="0" err="1">
                <a:latin typeface="Work Sans" pitchFamily="2" charset="77"/>
                <a:sym typeface="LabGrotesque-Black"/>
              </a:rPr>
              <a:t>Groq</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(free, required)</a:t>
            </a:r>
            <a:r>
              <a:rPr lang="en-US" sz="1400" dirty="0">
                <a:latin typeface="Work Sans" pitchFamily="2" charset="77"/>
                <a:sym typeface="LabGrotesque-Black"/>
              </a:rPr>
              <a:t>; </a:t>
            </a:r>
            <a:r>
              <a:rPr lang="en-US" sz="1400" dirty="0" err="1">
                <a:latin typeface="Work Sans" pitchFamily="2" charset="77"/>
                <a:sym typeface="LabGrotesque-Black"/>
              </a:rPr>
              <a:t>TrueFoundry</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(given)</a:t>
            </a: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Other API keys: </a:t>
            </a:r>
            <a:r>
              <a:rPr lang="en-US" sz="1400" dirty="0" err="1">
                <a:latin typeface="Work Sans" pitchFamily="2" charset="77"/>
                <a:sym typeface="LabGrotesque-Black"/>
              </a:rPr>
              <a:t>Tavily</a:t>
            </a:r>
            <a:r>
              <a:rPr lang="en-US" sz="1400" dirty="0">
                <a:latin typeface="Work Sans" pitchFamily="2" charset="77"/>
                <a:sym typeface="LabGrotesque-Black"/>
              </a:rPr>
              <a:t>, Linkup, </a:t>
            </a:r>
            <a:r>
              <a:rPr lang="en-US" sz="1400" dirty="0" err="1">
                <a:latin typeface="Work Sans" pitchFamily="2" charset="77"/>
                <a:sym typeface="LabGrotesque-Black"/>
              </a:rPr>
              <a:t>HuggingFace</a:t>
            </a:r>
            <a:endParaRPr lang="en-US" sz="1400" dirty="0">
              <a:latin typeface="Work Sans" pitchFamily="2" charset="77"/>
              <a:sym typeface="LabGrotesque-Black"/>
            </a:endParaRPr>
          </a:p>
        </p:txBody>
      </p:sp>
    </p:spTree>
    <p:extLst>
      <p:ext uri="{BB962C8B-B14F-4D97-AF65-F5344CB8AC3E}">
        <p14:creationId xmlns:p14="http://schemas.microsoft.com/office/powerpoint/2010/main" val="171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C242-59E1-4523-4A4D-1AD4BE04253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04FA817-68B6-6CC6-4539-5EBEDFE4B6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Design Patterns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F8D0EBF-2904-3CCB-26A8-FC1120DE353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49528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B77DC-6BEB-1034-C112-723F8765966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1FEAA4-1952-06A2-5BC8-A2CD0416F4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Guidelines and Considerations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8312865-80D7-CD47-9CFA-E4EDF69A3EE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59275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665C8-0416-512F-C456-E0E7A504B409}"/>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FA5601B-9DE7-79F8-27FE-649261D0FD7D}"/>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3E33A82C-4356-2E54-27F9-1985EF2D302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541072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3875-EE66-56F8-7CCE-79F93922D96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EC59D8D-E6C8-E9F4-8CA8-C65B0B5F119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306FE3B-8366-3D5D-D883-E46228F4485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16922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7C577-6B86-75C6-5585-6DA980ABBC2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DCE9F7-F831-4AEF-20AC-C59320093F7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8BEA3EB-D184-5270-B443-60D69B80C4E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71653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2902703"/>
            <a:ext cx="10790000" cy="1144888"/>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3: Agents (cont.) and 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E7C749D-D19E-0D6B-CE05-3283EB52163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6DB0A9-59E4-738B-9CD1-84D09EE66CC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5: Agentic RAG</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50569B85-451D-13D4-ACC5-EEA341EA5A4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59010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EBAE-5E57-4E75-1B32-B7B6CF473CDA}"/>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8DCDF21-1946-CFD8-A0DD-D692E8FF0B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C4F4931-A9F9-DE85-8871-C696C1630D8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765101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E5141AA-F548-5DB4-7016-54497DAE36C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30A35DA-3E30-08D0-DAB0-E31873A1E63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6</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Model Context Protocol</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34B6AD0-5E97-3F07-0187-DF7631C497B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1085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285246A-04A4-EF52-5574-CCC72FEAD33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1221342-52C2-885E-5391-2CF3578A8FF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1: Basics of LLMs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87AF3EE-FDA4-D9F6-BC84-424D83D74B0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2551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CEBCC-AE22-D8DD-9639-90B3E5D0FCE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43C31C-2E7F-8088-9E51-50911F925C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Basics of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FastMCP</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and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CrewAI</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9C046ED-B5E0-2381-6790-63FBF1E535D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87231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Water droplet on a petal">
            <a:extLst>
              <a:ext uri="{FF2B5EF4-FFF2-40B4-BE49-F238E27FC236}">
                <a16:creationId xmlns:a16="http://schemas.microsoft.com/office/drawing/2014/main" id="{838042FB-43E9-3C0A-27C7-DD1D034BD482}"/>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C45FC8D7-CF9B-2929-2AF6-9714536D3F1B}"/>
              </a:ext>
            </a:extLst>
          </p:cNvPr>
          <p:cNvSpPr txBox="1"/>
          <p:nvPr/>
        </p:nvSpPr>
        <p:spPr>
          <a:xfrm>
            <a:off x="584200" y="2142067"/>
            <a:ext cx="3767881" cy="297180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all" spc="0" normalizeH="0" baseline="0" noProof="0" dirty="0">
                <a:ln>
                  <a:noFill/>
                </a:ln>
                <a:solidFill>
                  <a:srgbClr val="FFFFFF"/>
                </a:solidFill>
                <a:effectLst/>
                <a:uLnTx/>
                <a:uFillTx/>
                <a:latin typeface="Work Sans" pitchFamily="2" charset="77"/>
              </a:rPr>
              <a:t>THE VALUE OF GENERATIVE AI</a:t>
            </a:r>
          </a:p>
        </p:txBody>
      </p:sp>
      <p:graphicFrame>
        <p:nvGraphicFramePr>
          <p:cNvPr id="26" name="Diagram 25">
            <a:extLst>
              <a:ext uri="{FF2B5EF4-FFF2-40B4-BE49-F238E27FC236}">
                <a16:creationId xmlns:a16="http://schemas.microsoft.com/office/drawing/2014/main" id="{67D22390-0C3B-EA5C-5A53-DF808545B6D1}"/>
              </a:ext>
            </a:extLst>
          </p:cNvPr>
          <p:cNvGraphicFramePr/>
          <p:nvPr>
            <p:extLst>
              <p:ext uri="{D42A27DB-BD31-4B8C-83A1-F6EECF244321}">
                <p14:modId xmlns:p14="http://schemas.microsoft.com/office/powerpoint/2010/main" val="3016492429"/>
              </p:ext>
            </p:extLst>
          </p:nvPr>
        </p:nvGraphicFramePr>
        <p:xfrm>
          <a:off x="4017810" y="364068"/>
          <a:ext cx="8128000" cy="5774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a:extLst>
              <a:ext uri="{FF2B5EF4-FFF2-40B4-BE49-F238E27FC236}">
                <a16:creationId xmlns:a16="http://schemas.microsoft.com/office/drawing/2014/main" id="{46A14A9E-FCC2-9F42-132F-D1F5B2B863D6}"/>
              </a:ext>
            </a:extLst>
          </p:cNvPr>
          <p:cNvSpPr/>
          <p:nvPr/>
        </p:nvSpPr>
        <p:spPr>
          <a:xfrm rot="18182059">
            <a:off x="3931203" y="421017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0" name="Rectangle 29">
            <a:extLst>
              <a:ext uri="{FF2B5EF4-FFF2-40B4-BE49-F238E27FC236}">
                <a16:creationId xmlns:a16="http://schemas.microsoft.com/office/drawing/2014/main" id="{8D632EDB-5160-6544-3266-F141DDD479EE}"/>
              </a:ext>
            </a:extLst>
          </p:cNvPr>
          <p:cNvSpPr/>
          <p:nvPr/>
        </p:nvSpPr>
        <p:spPr>
          <a:xfrm rot="18182059">
            <a:off x="5132420" y="2299495"/>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
        <p:nvSpPr>
          <p:cNvPr id="32" name="Rectangle 31">
            <a:extLst>
              <a:ext uri="{FF2B5EF4-FFF2-40B4-BE49-F238E27FC236}">
                <a16:creationId xmlns:a16="http://schemas.microsoft.com/office/drawing/2014/main" id="{AEF88E0E-400D-0CCB-0B93-4A7125146960}"/>
              </a:ext>
            </a:extLst>
          </p:cNvPr>
          <p:cNvSpPr/>
          <p:nvPr/>
        </p:nvSpPr>
        <p:spPr>
          <a:xfrm rot="3214491">
            <a:off x="10510380" y="441054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4" name="Rectangle 33">
            <a:extLst>
              <a:ext uri="{FF2B5EF4-FFF2-40B4-BE49-F238E27FC236}">
                <a16:creationId xmlns:a16="http://schemas.microsoft.com/office/drawing/2014/main" id="{34959173-1802-C9E4-223D-9B44C9DB7E9D}"/>
              </a:ext>
            </a:extLst>
          </p:cNvPr>
          <p:cNvSpPr/>
          <p:nvPr/>
        </p:nvSpPr>
        <p:spPr>
          <a:xfrm rot="3192290">
            <a:off x="8924133" y="2017393"/>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Tree>
    <p:extLst>
      <p:ext uri="{BB962C8B-B14F-4D97-AF65-F5344CB8AC3E}">
        <p14:creationId xmlns:p14="http://schemas.microsoft.com/office/powerpoint/2010/main" val="3741657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3E2D-8D0F-B311-0FC4-6D96E9DB79B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01D36C5-0BF2-1EE1-39F4-73BC35D7DC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76AC671-55AC-D33F-A2A2-B51C74E6A49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9186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5D28-ACD5-185C-8609-BF0930379EB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2DD637E-FA40-F6C6-61E2-F5F878683F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A7DEBF4-1976-628E-96D3-79F6446BBE7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922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1"/>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4: Deep-Dive into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836057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ED880DA-B124-5802-6124-C0435F6499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D4CB693-E159-58BE-F2A3-677CE84FF3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7: Deep-Dive into AI Gateway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4EB52A7-D085-0C60-CAB8-005F6F4C58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573281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C41CB-61FB-23AA-4CF8-F91AECD7AFF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E5606D3-C414-ED1B-94CF-65FB781C0AB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Problem</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B0ED0F-69AA-8AD3-0763-431C9CE8354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63353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8B7B-C043-E442-B6A8-BBAFEC10009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B0B225E4-6273-BA42-5CB3-AFEA9BA385A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1191DDF4-A778-DC90-5076-4334DAA64D20}"/>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Productionizing Nightmare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Prototyping with GenAI is easy.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Moving to production with a decentralized approach is messy.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This applies to both open-source and proprietary models.</a:t>
            </a:r>
          </a:p>
        </p:txBody>
      </p:sp>
      <p:pic>
        <p:nvPicPr>
          <p:cNvPr id="32" name="Picture 31">
            <a:extLst>
              <a:ext uri="{FF2B5EF4-FFF2-40B4-BE49-F238E27FC236}">
                <a16:creationId xmlns:a16="http://schemas.microsoft.com/office/drawing/2014/main" id="{A4F1B7A9-591D-FB85-B44A-4ACB1F99F709}"/>
              </a:ext>
            </a:extLst>
          </p:cNvPr>
          <p:cNvPicPr>
            <a:picLocks noChangeAspect="1"/>
          </p:cNvPicPr>
          <p:nvPr/>
        </p:nvPicPr>
        <p:blipFill>
          <a:blip r:embed="rId4"/>
          <a:stretch>
            <a:fillRect/>
          </a:stretch>
        </p:blipFill>
        <p:spPr>
          <a:xfrm>
            <a:off x="3128419" y="2972133"/>
            <a:ext cx="6502401" cy="3543300"/>
          </a:xfrm>
          <a:prstGeom prst="rect">
            <a:avLst/>
          </a:prstGeom>
        </p:spPr>
      </p:pic>
    </p:spTree>
    <p:extLst>
      <p:ext uri="{BB962C8B-B14F-4D97-AF65-F5344CB8AC3E}">
        <p14:creationId xmlns:p14="http://schemas.microsoft.com/office/powerpoint/2010/main" val="719234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10BCB-F85F-4F22-8460-A0698D742C9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3DD8F4E-F7C1-8B95-6502-D915EE0EFD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Real-Life Scenarios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8D91A7-0E31-BE32-79D9-90DE028664D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43757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A9DE9-6A56-EC53-12A3-DAA0CFB4BF45}"/>
              </a:ext>
            </a:extLst>
          </p:cNvPr>
          <p:cNvPicPr>
            <a:picLocks noChangeAspect="1"/>
          </p:cNvPicPr>
          <p:nvPr/>
        </p:nvPicPr>
        <p:blipFill>
          <a:blip r:embed="rId3"/>
          <a:srcRect t="-1617" b="-2121"/>
          <a:stretch>
            <a:fillRect/>
          </a:stretch>
        </p:blipFill>
        <p:spPr>
          <a:xfrm>
            <a:off x="141732" y="176959"/>
            <a:ext cx="6269736" cy="6504081"/>
          </a:xfrm>
          <a:prstGeom prst="rect">
            <a:avLst/>
          </a:prstGeom>
          <a:noFill/>
        </p:spPr>
      </p:pic>
      <p:sp>
        <p:nvSpPr>
          <p:cNvPr id="10" name="Content Placeholder 3">
            <a:extLst>
              <a:ext uri="{FF2B5EF4-FFF2-40B4-BE49-F238E27FC236}">
                <a16:creationId xmlns:a16="http://schemas.microsoft.com/office/drawing/2014/main" id="{32D85391-4A70-A504-5404-7778558CCDA0}"/>
              </a:ext>
            </a:extLst>
          </p:cNvPr>
          <p:cNvSpPr>
            <a:spLocks noGrp="1"/>
          </p:cNvSpPr>
          <p:nvPr>
            <p:ph sz="half" idx="2"/>
          </p:nvPr>
        </p:nvSpPr>
        <p:spPr>
          <a:xfrm>
            <a:off x="6663267" y="378192"/>
            <a:ext cx="5181600" cy="6217709"/>
          </a:xfrm>
        </p:spPr>
        <p:txBody>
          <a:bodyPr>
            <a:normAutofit/>
          </a:bodyPr>
          <a:lstStyle/>
          <a:p>
            <a:pPr marL="0" lvl="0" indent="0" algn="ctr" defTabSz="457200">
              <a:lnSpc>
                <a:spcPct val="100000"/>
              </a:lnSpc>
              <a:spcBef>
                <a:spcPts val="0"/>
              </a:spcBef>
              <a:buNone/>
              <a:defRPr/>
            </a:pPr>
            <a:r>
              <a:rPr lang="en-IN" sz="2000" b="1" dirty="0">
                <a:latin typeface="Work Sans" pitchFamily="2" charset="77"/>
              </a:rPr>
              <a:t>The Compliance &amp; Audit Nightmare </a:t>
            </a:r>
            <a:endParaRPr kumimoji="0" lang="en-IN" sz="2000" b="1"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teams are handling sensitive data.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Without a centralized, verifiable record of every prompt and response, you lack an auditable chain of custody.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prove data was handled securely in a regulatory audit.</a:t>
            </a:r>
            <a:endParaRPr lang="en-US" dirty="0"/>
          </a:p>
          <a:p>
            <a:pPr marL="0" indent="0">
              <a:buNone/>
            </a:pPr>
            <a:endParaRPr lang="en-US" sz="2000" dirty="0"/>
          </a:p>
          <a:p>
            <a:pPr marL="0" indent="0">
              <a:buNone/>
            </a:pPr>
            <a:endParaRPr lang="en-US" dirty="0"/>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What if you had to tell your CEO</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20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dirty="0">
                <a:solidFill>
                  <a:srgbClr val="00B0F0"/>
                </a:solidFill>
                <a:latin typeface="Work Sans" pitchFamily="2" charset="77"/>
                <a:sym typeface="LabGrotesque-Black"/>
              </a:rPr>
              <a:t>t</a:t>
            </a:r>
            <a:r>
              <a:rPr lang="en-US" sz="1800" dirty="0">
                <a:solidFill>
                  <a:srgbClr val="00B0F0"/>
                </a:solidFill>
                <a:latin typeface="Work Sans" pitchFamily="2" charset="77"/>
                <a:sym typeface="LabGrotesque-Black"/>
              </a:rPr>
              <a:t>hat a mission-critical AI project was on hold because your company could face a multimillion-dollar fine for non-compliance?</a:t>
            </a:r>
            <a:endParaRPr lang="en-US" sz="1800" dirty="0"/>
          </a:p>
        </p:txBody>
      </p:sp>
      <p:pic>
        <p:nvPicPr>
          <p:cNvPr id="4" name="pasted-movie.png" descr="pasted-movie.png">
            <a:extLst>
              <a:ext uri="{FF2B5EF4-FFF2-40B4-BE49-F238E27FC236}">
                <a16:creationId xmlns:a16="http://schemas.microsoft.com/office/drawing/2014/main" id="{3018CD15-5257-AABF-08BD-3C00B1BB82C6}"/>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77E6F116-4C1A-E593-EA68-F005D2320366}"/>
              </a:ext>
            </a:extLst>
          </p:cNvPr>
          <p:cNvSpPr/>
          <p:nvPr/>
        </p:nvSpPr>
        <p:spPr>
          <a:xfrm>
            <a:off x="6568325" y="4279683"/>
            <a:ext cx="5465554" cy="2335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3B28610-789D-BA0A-89FF-B75FEE1A7A59}"/>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093C5-0CED-7796-76A4-DB1F6A75B922}"/>
            </a:ext>
          </a:extLst>
        </p:cNvPr>
        <p:cNvGrpSpPr/>
        <p:nvPr/>
      </p:nvGrpSpPr>
      <p:grpSpPr>
        <a:xfrm>
          <a:off x="0" y="0"/>
          <a:ext cx="0" cy="0"/>
          <a:chOff x="0" y="0"/>
          <a:chExt cx="0" cy="0"/>
        </a:xfrm>
      </p:grpSpPr>
      <p:pic>
        <p:nvPicPr>
          <p:cNvPr id="5" name="pasted-movie.png" descr="pasted-movie.png">
            <a:extLst>
              <a:ext uri="{FF2B5EF4-FFF2-40B4-BE49-F238E27FC236}">
                <a16:creationId xmlns:a16="http://schemas.microsoft.com/office/drawing/2014/main" id="{11B0C1EB-8C2C-DCE5-20BD-D5772DA64E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Content Placeholder 3">
            <a:extLst>
              <a:ext uri="{FF2B5EF4-FFF2-40B4-BE49-F238E27FC236}">
                <a16:creationId xmlns:a16="http://schemas.microsoft.com/office/drawing/2014/main" id="{1ECECD36-51E7-2239-C15A-D364ED3F38D8}"/>
              </a:ext>
            </a:extLst>
          </p:cNvPr>
          <p:cNvSpPr txBox="1">
            <a:spLocks/>
          </p:cNvSpPr>
          <p:nvPr/>
        </p:nvSpPr>
        <p:spPr>
          <a:xfrm>
            <a:off x="6709002" y="507711"/>
            <a:ext cx="5276935" cy="621770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Unpredictable Budget &amp; Vendor Lock-in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Each business unit manages its own budget and vendor contracts.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 No central way to monitor token usage or set granular spending caps.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You're locked into a single vendor's pricing, making it impossible to switch when better options are available.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Imagine trying to explain to CFO</a:t>
            </a: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that your company's AI spend is growing by 30% month-over-month, and you have no way to prove which teams are responsible or how to rein it in.</a:t>
            </a:r>
            <a:endParaRPr kumimoji="0" lang="en-US" sz="18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pic>
        <p:nvPicPr>
          <p:cNvPr id="9" name="Picture 8">
            <a:extLst>
              <a:ext uri="{FF2B5EF4-FFF2-40B4-BE49-F238E27FC236}">
                <a16:creationId xmlns:a16="http://schemas.microsoft.com/office/drawing/2014/main" id="{555DC799-E0DD-AA98-94E7-C27413E6CB96}"/>
              </a:ext>
            </a:extLst>
          </p:cNvPr>
          <p:cNvPicPr>
            <a:picLocks noChangeAspect="1"/>
          </p:cNvPicPr>
          <p:nvPr/>
        </p:nvPicPr>
        <p:blipFill>
          <a:blip r:embed="rId4"/>
          <a:srcRect l="22786" r="22786"/>
          <a:stretch>
            <a:fillRect/>
          </a:stretch>
        </p:blipFill>
        <p:spPr>
          <a:xfrm>
            <a:off x="141732" y="440778"/>
            <a:ext cx="6210343" cy="6217709"/>
          </a:xfrm>
          <a:prstGeom prst="rect">
            <a:avLst/>
          </a:prstGeom>
        </p:spPr>
      </p:pic>
      <p:sp>
        <p:nvSpPr>
          <p:cNvPr id="11" name="Rectangle 10">
            <a:extLst>
              <a:ext uri="{FF2B5EF4-FFF2-40B4-BE49-F238E27FC236}">
                <a16:creationId xmlns:a16="http://schemas.microsoft.com/office/drawing/2014/main" id="{3E286228-0F9B-D495-CC6E-356C99C2C96F}"/>
              </a:ext>
            </a:extLst>
          </p:cNvPr>
          <p:cNvSpPr/>
          <p:nvPr/>
        </p:nvSpPr>
        <p:spPr>
          <a:xfrm>
            <a:off x="6568325" y="4540209"/>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310DC92-A15F-5648-DD5F-8F8A632EAD94}"/>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3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4BE-7C91-5D96-4B3F-A8D96D84567E}"/>
            </a:ext>
          </a:extLst>
        </p:cNvPr>
        <p:cNvGrpSpPr/>
        <p:nvPr/>
      </p:nvGrpSpPr>
      <p:grpSpPr>
        <a:xfrm>
          <a:off x="0" y="0"/>
          <a:ext cx="0" cy="0"/>
          <a:chOff x="0" y="0"/>
          <a:chExt cx="0" cy="0"/>
        </a:xfrm>
      </p:grpSpPr>
      <p:pic>
        <p:nvPicPr>
          <p:cNvPr id="11" name="pasted-movie.png" descr="pasted-movie.png">
            <a:extLst>
              <a:ext uri="{FF2B5EF4-FFF2-40B4-BE49-F238E27FC236}">
                <a16:creationId xmlns:a16="http://schemas.microsoft.com/office/drawing/2014/main" id="{B178372C-89D3-A0A2-DE54-33557BF2AA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2" descr="Neural Networks From Scratch - victorzhou.com">
            <a:extLst>
              <a:ext uri="{FF2B5EF4-FFF2-40B4-BE49-F238E27FC236}">
                <a16:creationId xmlns:a16="http://schemas.microsoft.com/office/drawing/2014/main" id="{2563B103-CD76-9E12-D3D8-5C5F41541E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 r="11034" b="-1"/>
          <a:stretch/>
        </p:blipFill>
        <p:spPr bwMode="auto">
          <a:xfrm>
            <a:off x="0" y="2925664"/>
            <a:ext cx="3920800" cy="2205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4" descr="The Transformer Model - MachineLearningMastery.com">
            <a:extLst>
              <a:ext uri="{FF2B5EF4-FFF2-40B4-BE49-F238E27FC236}">
                <a16:creationId xmlns:a16="http://schemas.microsoft.com/office/drawing/2014/main" id="{48F806B2-420D-A3BD-450A-7BE8E111D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645" y="1667287"/>
            <a:ext cx="3022195" cy="4258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20F5DA5-8D0B-3DD3-E5F6-E90C12739CB1}"/>
              </a:ext>
            </a:extLst>
          </p:cNvPr>
          <p:cNvSpPr txBox="1"/>
          <p:nvPr/>
        </p:nvSpPr>
        <p:spPr>
          <a:xfrm>
            <a:off x="700687" y="1044697"/>
            <a:ext cx="314220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First came Neural Networks…</a:t>
            </a:r>
          </a:p>
        </p:txBody>
      </p:sp>
      <p:sp>
        <p:nvSpPr>
          <p:cNvPr id="16" name="TextBox 15">
            <a:extLst>
              <a:ext uri="{FF2B5EF4-FFF2-40B4-BE49-F238E27FC236}">
                <a16:creationId xmlns:a16="http://schemas.microsoft.com/office/drawing/2014/main" id="{E2417814-CA6A-EC76-95D9-059C01CBF74A}"/>
              </a:ext>
            </a:extLst>
          </p:cNvPr>
          <p:cNvSpPr txBox="1"/>
          <p:nvPr/>
        </p:nvSpPr>
        <p:spPr>
          <a:xfrm>
            <a:off x="4292525" y="1082653"/>
            <a:ext cx="347987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Then Google released Transformers!</a:t>
            </a:r>
          </a:p>
        </p:txBody>
      </p:sp>
      <p:sp>
        <p:nvSpPr>
          <p:cNvPr id="17" name="TextBox 16">
            <a:extLst>
              <a:ext uri="{FF2B5EF4-FFF2-40B4-BE49-F238E27FC236}">
                <a16:creationId xmlns:a16="http://schemas.microsoft.com/office/drawing/2014/main" id="{02D968DA-039C-6D17-994E-7383470A4ABC}"/>
              </a:ext>
            </a:extLst>
          </p:cNvPr>
          <p:cNvSpPr txBox="1"/>
          <p:nvPr/>
        </p:nvSpPr>
        <p:spPr>
          <a:xfrm>
            <a:off x="2778043" y="6273226"/>
            <a:ext cx="72346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Work Sans" pitchFamily="2" charset="77"/>
              </a:rPr>
              <a:t>Since then, the landscape of Generative AI is rapidly evolving!</a:t>
            </a:r>
          </a:p>
        </p:txBody>
      </p:sp>
      <p:sp>
        <p:nvSpPr>
          <p:cNvPr id="18" name="TextBox 17">
            <a:extLst>
              <a:ext uri="{FF2B5EF4-FFF2-40B4-BE49-F238E27FC236}">
                <a16:creationId xmlns:a16="http://schemas.microsoft.com/office/drawing/2014/main" id="{59D7F946-E475-1E3D-C080-36D4A7805E6F}"/>
              </a:ext>
            </a:extLst>
          </p:cNvPr>
          <p:cNvSpPr txBox="1"/>
          <p:nvPr/>
        </p:nvSpPr>
        <p:spPr>
          <a:xfrm>
            <a:off x="8319610" y="1082653"/>
            <a:ext cx="373531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ChatGPT shook the world in Nov-22</a:t>
            </a:r>
          </a:p>
        </p:txBody>
      </p:sp>
      <p:pic>
        <p:nvPicPr>
          <p:cNvPr id="19" name="Picture 18" descr="Exclusive: ChatGPT traffic slips again for third month in a row | Reuters">
            <a:extLst>
              <a:ext uri="{FF2B5EF4-FFF2-40B4-BE49-F238E27FC236}">
                <a16:creationId xmlns:a16="http://schemas.microsoft.com/office/drawing/2014/main" id="{400131CF-EB01-84C4-58D8-B33CA6F996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591" y="3032225"/>
            <a:ext cx="3543214" cy="24036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2E3F88E-51A8-5E8E-96CE-746DE0E8BD4F}"/>
              </a:ext>
            </a:extLst>
          </p:cNvPr>
          <p:cNvSpPr/>
          <p:nvPr/>
        </p:nvSpPr>
        <p:spPr>
          <a:xfrm rot="20071639">
            <a:off x="-113306" y="242443"/>
            <a:ext cx="1999633" cy="617084"/>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Fundamentals became stronger</a:t>
            </a:r>
          </a:p>
        </p:txBody>
      </p:sp>
    </p:spTree>
    <p:extLst>
      <p:ext uri="{BB962C8B-B14F-4D97-AF65-F5344CB8AC3E}">
        <p14:creationId xmlns:p14="http://schemas.microsoft.com/office/powerpoint/2010/main" val="285941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0CDCF-973E-7BD1-97F7-CE449D0159F3}"/>
            </a:ext>
          </a:extLst>
        </p:cNvPr>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381D54A-11AF-E750-E1C7-EE0FAECD8FE8}"/>
              </a:ext>
            </a:extLst>
          </p:cNvPr>
          <p:cNvSpPr>
            <a:spLocks noGrp="1"/>
          </p:cNvSpPr>
          <p:nvPr>
            <p:ph sz="half" idx="2"/>
          </p:nvPr>
        </p:nvSpPr>
        <p:spPr>
          <a:xfrm>
            <a:off x="6663266" y="457706"/>
            <a:ext cx="5387001" cy="6217709"/>
          </a:xfrm>
        </p:spPr>
        <p:txBody>
          <a:bodyPr>
            <a:normAutofit/>
          </a:bodyPr>
          <a:lstStyle/>
          <a:p>
            <a:pPr marL="0" lvl="0" indent="0" algn="ctr" defTabSz="457200">
              <a:lnSpc>
                <a:spcPct val="100000"/>
              </a:lnSpc>
              <a:spcBef>
                <a:spcPts val="0"/>
              </a:spcBef>
              <a:buNone/>
              <a:defRPr/>
            </a:pPr>
            <a:r>
              <a:rPr lang="en-IN" sz="2000" b="1" dirty="0">
                <a:solidFill>
                  <a:prstClr val="black"/>
                </a:solidFill>
                <a:latin typeface="Work Sans" pitchFamily="2" charset="77"/>
              </a:rPr>
              <a:t>The Operational Continuity Crisis</a:t>
            </a:r>
            <a:endParaRPr kumimoji="0" lang="en-IN" sz="2000" b="1" i="0"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GenAI application relies on a single-point-of-failure—a single LLM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A third-party outage can bring your entire business to a halt.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No automatic fallbacks or load balancing to ensure uptime, leading to lost revenue and reputational damage.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How do you explain to your board</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18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1800" dirty="0">
                <a:solidFill>
                  <a:srgbClr val="00B0F0"/>
                </a:solidFill>
                <a:latin typeface="Work Sans" pitchFamily="2" charset="77"/>
                <a:sym typeface="LabGrotesque-Black"/>
              </a:rPr>
              <a:t>that you have no disaster recovery plan for your most critical AI systems?</a:t>
            </a: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lvl="0" defTabSz="457182" hangingPunct="0">
              <a:defRPr sz="2800" b="0">
                <a:latin typeface="LabGrotesque-Black"/>
                <a:ea typeface="LabGrotesque-Black"/>
                <a:cs typeface="LabGrotesque-Black"/>
                <a:sym typeface="LabGrotesque-Black"/>
              </a:defRPr>
            </a:pPr>
            <a:endParaRPr lang="en-IN" sz="2400" dirty="0">
              <a:latin typeface="Work Sans" pitchFamily="2" charset="77"/>
            </a:endParaRPr>
          </a:p>
        </p:txBody>
      </p:sp>
      <p:pic>
        <p:nvPicPr>
          <p:cNvPr id="4" name="Picture 3">
            <a:extLst>
              <a:ext uri="{FF2B5EF4-FFF2-40B4-BE49-F238E27FC236}">
                <a16:creationId xmlns:a16="http://schemas.microsoft.com/office/drawing/2014/main" id="{9493FEEC-4048-B18E-27D4-FEBCC8E6E0A4}"/>
              </a:ext>
            </a:extLst>
          </p:cNvPr>
          <p:cNvPicPr>
            <a:picLocks noChangeAspect="1"/>
          </p:cNvPicPr>
          <p:nvPr/>
        </p:nvPicPr>
        <p:blipFill>
          <a:blip r:embed="rId3"/>
          <a:srcRect l="1231" r="44342"/>
          <a:stretch>
            <a:fillRect/>
          </a:stretch>
        </p:blipFill>
        <p:spPr>
          <a:xfrm>
            <a:off x="141731" y="364112"/>
            <a:ext cx="6269737" cy="6277172"/>
          </a:xfrm>
          <a:prstGeom prst="rect">
            <a:avLst/>
          </a:prstGeom>
        </p:spPr>
      </p:pic>
      <p:pic>
        <p:nvPicPr>
          <p:cNvPr id="5" name="pasted-movie.png" descr="pasted-movie.png">
            <a:extLst>
              <a:ext uri="{FF2B5EF4-FFF2-40B4-BE49-F238E27FC236}">
                <a16:creationId xmlns:a16="http://schemas.microsoft.com/office/drawing/2014/main" id="{3577399D-7C2A-13E5-1858-E3B99D0DCCE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B2443CBD-CAB9-8B12-D9CF-F3C1025E91D1}"/>
              </a:ext>
            </a:extLst>
          </p:cNvPr>
          <p:cNvSpPr/>
          <p:nvPr/>
        </p:nvSpPr>
        <p:spPr>
          <a:xfrm>
            <a:off x="6568325" y="4433331"/>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1F75CD2-AFB0-55E0-40BD-A5613E9C579F}"/>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91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F1BD-C2AB-843F-A9E6-B4F3C821A2F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EA0A38-2ABA-C0F4-42CA-B07ACB31D6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Pain Points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F8C143A-410A-CD99-B854-23B8A84C8C2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673223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EC117-53CF-8221-1D35-C36A07CF3AA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3B5BCB77-7167-8D0C-A39E-FFCEBEA824B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D9B8896-F6DD-806B-ACF8-6E3B23E18E26}"/>
              </a:ext>
            </a:extLst>
          </p:cNvPr>
          <p:cNvSpPr txBox="1"/>
          <p:nvPr/>
        </p:nvSpPr>
        <p:spPr>
          <a:xfrm>
            <a:off x="304802" y="342567"/>
            <a:ext cx="11305575" cy="206210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Problems Run Deeper</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These critical business problems are caused by day-to-day technical complexities.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teams are facing a fragmented and chaotic AI stack for development, deployment and governance.</a:t>
            </a:r>
          </a:p>
        </p:txBody>
      </p:sp>
      <p:graphicFrame>
        <p:nvGraphicFramePr>
          <p:cNvPr id="5" name="Diagram 4">
            <a:extLst>
              <a:ext uri="{FF2B5EF4-FFF2-40B4-BE49-F238E27FC236}">
                <a16:creationId xmlns:a16="http://schemas.microsoft.com/office/drawing/2014/main" id="{AB09DA9C-1C00-E25A-16BD-8D47EAADE9E9}"/>
              </a:ext>
            </a:extLst>
          </p:cNvPr>
          <p:cNvGraphicFramePr/>
          <p:nvPr/>
        </p:nvGraphicFramePr>
        <p:xfrm>
          <a:off x="2993902" y="3189407"/>
          <a:ext cx="8128000" cy="2527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220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9A9E-3ABF-ADB8-3D18-D9595B14DAB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F0C9C77A-E27C-6DBE-29E4-6F06B8ED6CD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53A84158-15D3-DFDD-7B60-D2F51263F2D6}"/>
              </a:ext>
            </a:extLst>
          </p:cNvPr>
          <p:cNvSpPr txBox="1"/>
          <p:nvPr/>
        </p:nvSpPr>
        <p:spPr>
          <a:xfrm>
            <a:off x="304802" y="342567"/>
            <a:ext cx="7121609" cy="3293209"/>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1. Integration Maze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Developers write custom code for each new model.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system becomes fragile and difficult to maintain.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Switching to a new model requires a massive, time-consuming refactor.</a:t>
            </a:r>
          </a:p>
        </p:txBody>
      </p:sp>
      <p:grpSp>
        <p:nvGrpSpPr>
          <p:cNvPr id="6" name="Group 5">
            <a:extLst>
              <a:ext uri="{FF2B5EF4-FFF2-40B4-BE49-F238E27FC236}">
                <a16:creationId xmlns:a16="http://schemas.microsoft.com/office/drawing/2014/main" id="{34C5185D-CE54-9A0F-816F-777F22F0FEC4}"/>
              </a:ext>
            </a:extLst>
          </p:cNvPr>
          <p:cNvGrpSpPr/>
          <p:nvPr/>
        </p:nvGrpSpPr>
        <p:grpSpPr>
          <a:xfrm>
            <a:off x="7971155" y="929729"/>
            <a:ext cx="3435012" cy="3435012"/>
            <a:chOff x="6481624" y="3378501"/>
            <a:chExt cx="2838853" cy="2838853"/>
          </a:xfrm>
        </p:grpSpPr>
        <p:pic>
          <p:nvPicPr>
            <p:cNvPr id="1028" name="Picture 4" descr="Maze PNG Transparent Images Free Download | Vector Files | Pngtree">
              <a:extLst>
                <a:ext uri="{FF2B5EF4-FFF2-40B4-BE49-F238E27FC236}">
                  <a16:creationId xmlns:a16="http://schemas.microsoft.com/office/drawing/2014/main" id="{8CD60C24-D732-EDD5-D5C5-861BE790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624" y="3378501"/>
              <a:ext cx="2838853" cy="2838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CDF531-25E7-EA9D-A404-C5BDC9C2DBC7}"/>
                </a:ext>
              </a:extLst>
            </p:cNvPr>
            <p:cNvPicPr>
              <a:picLocks noChangeAspect="1"/>
            </p:cNvPicPr>
            <p:nvPr/>
          </p:nvPicPr>
          <p:blipFill>
            <a:blip r:embed="rId5"/>
            <a:stretch>
              <a:fillRect/>
            </a:stretch>
          </p:blipFill>
          <p:spPr>
            <a:xfrm>
              <a:off x="6825724" y="5580197"/>
              <a:ext cx="352265" cy="352265"/>
            </a:xfrm>
            <a:prstGeom prst="rect">
              <a:avLst/>
            </a:prstGeom>
          </p:spPr>
        </p:pic>
        <p:pic>
          <p:nvPicPr>
            <p:cNvPr id="1032" name="Picture 8" descr="Official Gemini news and updates | Google Blog">
              <a:extLst>
                <a:ext uri="{FF2B5EF4-FFF2-40B4-BE49-F238E27FC236}">
                  <a16:creationId xmlns:a16="http://schemas.microsoft.com/office/drawing/2014/main" id="{F45CDEBC-9C18-F917-9A56-74CF92F202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1786" y="3609206"/>
              <a:ext cx="440330" cy="440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EB2C312-480E-474D-97AD-1C60504CF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1837" y="5083825"/>
              <a:ext cx="432324" cy="432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3455B9E-8F54-1388-1EDE-D9C77ED47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6373" y="3693221"/>
              <a:ext cx="343232" cy="34323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stral Ai Icon SVG Vector &amp; PNG Free Download | UXWing">
              <a:extLst>
                <a:ext uri="{FF2B5EF4-FFF2-40B4-BE49-F238E27FC236}">
                  <a16:creationId xmlns:a16="http://schemas.microsoft.com/office/drawing/2014/main" id="{4ADBB6D9-0502-41C5-6C5F-7132F242E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2870" y="3698503"/>
              <a:ext cx="351032" cy="3510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LaMA | Discover AI use cases">
              <a:extLst>
                <a:ext uri="{FF2B5EF4-FFF2-40B4-BE49-F238E27FC236}">
                  <a16:creationId xmlns:a16="http://schemas.microsoft.com/office/drawing/2014/main" id="{5BE6883A-E38A-E033-FC92-9616C00343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854" t="20802" r="7235" b="19287"/>
            <a:stretch>
              <a:fillRect/>
            </a:stretch>
          </p:blipFill>
          <p:spPr bwMode="auto">
            <a:xfrm>
              <a:off x="7201769" y="4972988"/>
              <a:ext cx="295672" cy="22167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rok Logo PNG Vectors Free Download">
              <a:extLst>
                <a:ext uri="{FF2B5EF4-FFF2-40B4-BE49-F238E27FC236}">
                  <a16:creationId xmlns:a16="http://schemas.microsoft.com/office/drawing/2014/main" id="{DE15B2EA-B21D-FB77-C006-4811477676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7746" y="4112777"/>
              <a:ext cx="375090" cy="3750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here - Partner Ecosystem | MongoDB">
              <a:extLst>
                <a:ext uri="{FF2B5EF4-FFF2-40B4-BE49-F238E27FC236}">
                  <a16:creationId xmlns:a16="http://schemas.microsoft.com/office/drawing/2014/main" id="{2DEC7AAD-90AA-8743-D062-C1DF7A9ACB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7254" y="5552764"/>
              <a:ext cx="368194" cy="3697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8BFAEE1-1AC9-771D-723B-07666A952ABB}"/>
                </a:ext>
              </a:extLst>
            </p:cNvPr>
            <p:cNvSpPr/>
            <p:nvPr/>
          </p:nvSpPr>
          <p:spPr>
            <a:xfrm>
              <a:off x="6481624" y="3499556"/>
              <a:ext cx="2838853" cy="2717797"/>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769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1BC7A-4DFD-84EB-41B7-DC1C8DFCF80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A7AF1F-61EE-17CF-B421-CAD58E075BD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9D49FA2-7490-1BD0-D811-2CC1C72FD380}"/>
              </a:ext>
            </a:extLst>
          </p:cNvPr>
          <p:cNvSpPr txBox="1"/>
          <p:nvPr/>
        </p:nvSpPr>
        <p:spPr>
          <a:xfrm>
            <a:off x="304803" y="342567"/>
            <a:ext cx="1207666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2. Inconsistency &amp; Versioning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Prompts are hard-coded in different places.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A/B test or ensure everyone is using the latest, most effective prompt.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 same prompt can produce unpredictable results depending on the model.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grpSp>
        <p:nvGrpSpPr>
          <p:cNvPr id="10" name="Group 9">
            <a:extLst>
              <a:ext uri="{FF2B5EF4-FFF2-40B4-BE49-F238E27FC236}">
                <a16:creationId xmlns:a16="http://schemas.microsoft.com/office/drawing/2014/main" id="{7FC0AB2C-D018-C3F5-98D7-B45C18F650FC}"/>
              </a:ext>
            </a:extLst>
          </p:cNvPr>
          <p:cNvGrpSpPr/>
          <p:nvPr/>
        </p:nvGrpSpPr>
        <p:grpSpPr>
          <a:xfrm>
            <a:off x="5216744" y="3020223"/>
            <a:ext cx="5594854" cy="3424020"/>
            <a:chOff x="6096000" y="1076206"/>
            <a:chExt cx="5594854" cy="3424020"/>
          </a:xfrm>
        </p:grpSpPr>
        <p:pic>
          <p:nvPicPr>
            <p:cNvPr id="7" name="Picture 6">
              <a:extLst>
                <a:ext uri="{FF2B5EF4-FFF2-40B4-BE49-F238E27FC236}">
                  <a16:creationId xmlns:a16="http://schemas.microsoft.com/office/drawing/2014/main" id="{4F1240B2-255A-DDC2-055F-32D2525A8640}"/>
                </a:ext>
              </a:extLst>
            </p:cNvPr>
            <p:cNvPicPr>
              <a:picLocks noChangeAspect="1"/>
            </p:cNvPicPr>
            <p:nvPr/>
          </p:nvPicPr>
          <p:blipFill>
            <a:blip r:embed="rId4"/>
            <a:stretch>
              <a:fillRect/>
            </a:stretch>
          </p:blipFill>
          <p:spPr>
            <a:xfrm>
              <a:off x="6247863" y="1237812"/>
              <a:ext cx="5442991" cy="3262414"/>
            </a:xfrm>
            <a:prstGeom prst="rect">
              <a:avLst/>
            </a:prstGeom>
          </p:spPr>
        </p:pic>
        <p:sp>
          <p:nvSpPr>
            <p:cNvPr id="5" name="TextBox 4">
              <a:extLst>
                <a:ext uri="{FF2B5EF4-FFF2-40B4-BE49-F238E27FC236}">
                  <a16:creationId xmlns:a16="http://schemas.microsoft.com/office/drawing/2014/main" id="{B98BE174-E106-CC47-1E0E-D72FFFB02B3C}"/>
                </a:ext>
              </a:extLst>
            </p:cNvPr>
            <p:cNvSpPr txBox="1"/>
            <p:nvPr/>
          </p:nvSpPr>
          <p:spPr>
            <a:xfrm>
              <a:off x="9630630" y="2088292"/>
              <a:ext cx="155683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Consistent output</a:t>
              </a:r>
            </a:p>
          </p:txBody>
        </p:sp>
        <p:sp>
          <p:nvSpPr>
            <p:cNvPr id="6" name="TextBox 5">
              <a:extLst>
                <a:ext uri="{FF2B5EF4-FFF2-40B4-BE49-F238E27FC236}">
                  <a16:creationId xmlns:a16="http://schemas.microsoft.com/office/drawing/2014/main" id="{915B0215-80C2-CC4F-40FE-2EF5C33329AA}"/>
                </a:ext>
              </a:extLst>
            </p:cNvPr>
            <p:cNvSpPr txBox="1"/>
            <p:nvPr/>
          </p:nvSpPr>
          <p:spPr>
            <a:xfrm>
              <a:off x="8692713" y="3921211"/>
              <a:ext cx="168026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Inconsistent output</a:t>
              </a:r>
            </a:p>
          </p:txBody>
        </p:sp>
        <p:sp>
          <p:nvSpPr>
            <p:cNvPr id="9" name="Rectangle 8">
              <a:extLst>
                <a:ext uri="{FF2B5EF4-FFF2-40B4-BE49-F238E27FC236}">
                  <a16:creationId xmlns:a16="http://schemas.microsoft.com/office/drawing/2014/main" id="{3F55112A-AD68-2501-31B8-1055536FF872}"/>
                </a:ext>
              </a:extLst>
            </p:cNvPr>
            <p:cNvSpPr/>
            <p:nvPr/>
          </p:nvSpPr>
          <p:spPr>
            <a:xfrm>
              <a:off x="6096000" y="1076206"/>
              <a:ext cx="5594854" cy="3424020"/>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59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D359-9DEC-01A6-A46D-DBE45E42C24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5C8BBB7-F2CC-1156-CA09-BAB60A66E61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1CFAADF-5AD9-6599-83FC-D2313CADEC33}"/>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3. Scalability &amp; Reliability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application is at the mercy of a single model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get hit with rate limits during traffic spikes, or deal with service outages.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entire application can go down with it.</a:t>
            </a:r>
          </a:p>
        </p:txBody>
      </p:sp>
      <p:pic>
        <p:nvPicPr>
          <p:cNvPr id="3" name="Picture 2" descr="A screenshot of a computer&#10;&#10;AI-generated content may be incorrect.">
            <a:extLst>
              <a:ext uri="{FF2B5EF4-FFF2-40B4-BE49-F238E27FC236}">
                <a16:creationId xmlns:a16="http://schemas.microsoft.com/office/drawing/2014/main" id="{870428BA-ABEA-BE48-BEEA-1834F8D4542D}"/>
              </a:ext>
            </a:extLst>
          </p:cNvPr>
          <p:cNvPicPr>
            <a:picLocks noChangeAspect="1"/>
          </p:cNvPicPr>
          <p:nvPr/>
        </p:nvPicPr>
        <p:blipFill>
          <a:blip r:embed="rId4"/>
          <a:stretch>
            <a:fillRect/>
          </a:stretch>
        </p:blipFill>
        <p:spPr>
          <a:xfrm>
            <a:off x="3580015" y="3313498"/>
            <a:ext cx="7772400" cy="2881658"/>
          </a:xfrm>
          <a:prstGeom prst="rect">
            <a:avLst/>
          </a:prstGeom>
        </p:spPr>
      </p:pic>
    </p:spTree>
    <p:extLst>
      <p:ext uri="{BB962C8B-B14F-4D97-AF65-F5344CB8AC3E}">
        <p14:creationId xmlns:p14="http://schemas.microsoft.com/office/powerpoint/2010/main" val="29707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995-252D-635B-1A6A-4FC72B274D4A}"/>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533551E-C176-0A8F-EA9E-A930870CF2D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FFB058E-DC52-E972-B6E5-18FCCAA8B9B9}"/>
              </a:ext>
            </a:extLst>
          </p:cNvPr>
          <p:cNvSpPr txBox="1"/>
          <p:nvPr/>
        </p:nvSpPr>
        <p:spPr>
          <a:xfrm>
            <a:off x="304802" y="342567"/>
            <a:ext cx="11305575" cy="443198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4. Lack of Governance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As you scale GenAI in your organization, you lose control over security, access, and costs.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Security: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apply a consistent security policy or centrally manage API keys.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Access: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enforce a standard like Role-Based Access Control (RBAC). </a:t>
            </a: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Costs: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set cost-based or token-based quotas for budget control.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Every team operates in a silo, and the risk of data leakage, unauthorized access, or accidental overspending skyrockets.</a:t>
            </a:r>
          </a:p>
        </p:txBody>
      </p:sp>
    </p:spTree>
    <p:extLst>
      <p:ext uri="{BB962C8B-B14F-4D97-AF65-F5344CB8AC3E}">
        <p14:creationId xmlns:p14="http://schemas.microsoft.com/office/powerpoint/2010/main" val="2690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AC53-348D-61B2-EB95-9E42AB8BAB9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5F912E6-0484-2315-2258-0B6454A1DEE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E9A88F58-5F6B-A8EB-9170-EE94E96DBB29}"/>
              </a:ext>
            </a:extLst>
          </p:cNvPr>
          <p:cNvSpPr txBox="1"/>
          <p:nvPr/>
        </p:nvSpPr>
        <p:spPr>
          <a:xfrm>
            <a:off x="304802" y="342567"/>
            <a:ext cx="11305575"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5. Open-Source Integration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Integrating self-hosted, open-source models into an existing GenAI stack is a huge pain.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to handle all the infrastructure yourself (GPU scheduling, autoscaling, deployment) and lose the consistency of a unified API.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It becomes nearly impossible to manage both commercial and open-source models side-by-side.</a:t>
            </a:r>
          </a:p>
        </p:txBody>
      </p:sp>
    </p:spTree>
    <p:extLst>
      <p:ext uri="{BB962C8B-B14F-4D97-AF65-F5344CB8AC3E}">
        <p14:creationId xmlns:p14="http://schemas.microsoft.com/office/powerpoint/2010/main" val="18383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DF69-04CF-3D00-1400-3114BC6296F7}"/>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F041197-DF06-77AC-368A-701A0FDC7EF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007996CC-61C4-2786-1CBD-219CF6EE4BF9}"/>
              </a:ext>
            </a:extLst>
          </p:cNvPr>
          <p:cNvSpPr txBox="1"/>
          <p:nvPr/>
        </p:nvSpPr>
        <p:spPr>
          <a:xfrm>
            <a:off x="304802" y="342567"/>
            <a:ext cx="1138051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6. Observability Black Hole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When a request fails or a model hallucinates, you're flying blind.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no centralized way to debug.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see the history, latency, or costs, making it impossible to troubleshoot and improve.</a:t>
            </a:r>
          </a:p>
        </p:txBody>
      </p:sp>
      <p:pic>
        <p:nvPicPr>
          <p:cNvPr id="4098" name="Picture 2" descr="There Is Nothing We Can Do | Napoleon Bonaparte&quot; Poster for Sale by Artilix  | Redbubble">
            <a:extLst>
              <a:ext uri="{FF2B5EF4-FFF2-40B4-BE49-F238E27FC236}">
                <a16:creationId xmlns:a16="http://schemas.microsoft.com/office/drawing/2014/main" id="{C2488E88-8025-EC69-257D-9121CB9BF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869" y="2774901"/>
            <a:ext cx="3871161"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5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BB6DB-7249-47C5-8695-17368DBE499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C695824-CDEE-3EE1-C1A2-DABD11F98FC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Solution: Enter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3D80C55-9678-8801-209B-FBF71CBB93D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39769955"/>
      </p:ext>
    </p:extLst>
  </p:cSld>
  <p:clrMapOvr>
    <a:masterClrMapping/>
  </p:clrMapOvr>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52083</TotalTime>
  <Words>10020</Words>
  <Application>Microsoft Macintosh PowerPoint</Application>
  <PresentationFormat>Widescreen</PresentationFormat>
  <Paragraphs>1326</Paragraphs>
  <Slides>130</Slides>
  <Notes>88</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130</vt:i4>
      </vt:variant>
    </vt:vector>
  </HeadingPairs>
  <TitlesOfParts>
    <vt:vector size="152" baseType="lpstr">
      <vt:lpstr>Aptos</vt:lpstr>
      <vt:lpstr>Aptos Display</vt:lpstr>
      <vt:lpstr>Aptos Narrow</vt:lpstr>
      <vt:lpstr>Arial</vt:lpstr>
      <vt:lpstr>Calibri</vt:lpstr>
      <vt:lpstr>Calibri Light</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10_Office Theme</vt:lpstr>
      <vt:lpstr>Dividend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1911</cp:revision>
  <dcterms:created xsi:type="dcterms:W3CDTF">2022-08-13T07:56:47Z</dcterms:created>
  <dcterms:modified xsi:type="dcterms:W3CDTF">2025-09-13T15:21:55Z</dcterms:modified>
</cp:coreProperties>
</file>